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Montserrat"/>
      <p:regular r:id="rId24"/>
    </p:embeddedFont>
    <p:embeddedFont>
      <p:font typeface="Montserrat"/>
      <p:regular r:id="rId25"/>
    </p:embeddedFont>
    <p:embeddedFont>
      <p:font typeface="Montserrat"/>
      <p:regular r:id="rId26"/>
    </p:embeddedFont>
    <p:embeddedFont>
      <p:font typeface="Montserrat"/>
      <p:regular r:id="rId27"/>
    </p:embeddedFont>
    <p:embeddedFont>
      <p:font typeface="Heebo Light"/>
      <p:regular r:id="rId28"/>
    </p:embeddedFont>
    <p:embeddedFont>
      <p:font typeface="Heebo Light"/>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topic of our presentation - a full-stack e-commerce web application built with ASP.NET Core and Stripe.
We'll be discussing how we leveraged these technologies to create a seamless shopping experience for our customers.
Key components include ASP.NET Core for the web application, Entity Framework for data management, and Stripe for secure online payments.
The goal is to highlight how these powerful tools can be combined to build a robust and feature-rich e-commerce platform.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865233"/>
            <a:ext cx="12902327" cy="2129314"/>
          </a:xfrm>
          <a:prstGeom prst="rect">
            <a:avLst/>
          </a:prstGeom>
          <a:noFill/>
          <a:ln/>
        </p:spPr>
        <p:txBody>
          <a:bodyPr wrap="square" lIns="0" tIns="0" rIns="0" bIns="0" rtlCol="0" anchor="t"/>
          <a:lstStyle/>
          <a:p>
            <a:pPr algn="ctr" indent="0" marL="0">
              <a:lnSpc>
                <a:spcPts val="8350"/>
              </a:lnSpc>
              <a:buNone/>
            </a:pPr>
            <a:r>
              <a:rPr lang="en-US" sz="6700" dirty="0">
                <a:solidFill>
                  <a:srgbClr val="F2F0F4"/>
                </a:solidFill>
                <a:latin typeface="Montserrat" pitchFamily="34" charset="0"/>
                <a:ea typeface="Montserrat" pitchFamily="34" charset="-122"/>
                <a:cs typeface="Montserrat" pitchFamily="34" charset="-120"/>
              </a:rPr>
              <a:t>Full-Stack E-commerce Web Application</a:t>
            </a:r>
            <a:endParaRPr lang="en-US" sz="6700" dirty="0"/>
          </a:p>
        </p:txBody>
      </p:sp>
      <p:sp>
        <p:nvSpPr>
          <p:cNvPr id="3" name="Text 1"/>
          <p:cNvSpPr/>
          <p:nvPr/>
        </p:nvSpPr>
        <p:spPr>
          <a:xfrm>
            <a:off x="864037" y="4364831"/>
            <a:ext cx="12902327" cy="1234202"/>
          </a:xfrm>
          <a:prstGeom prst="rect">
            <a:avLst/>
          </a:prstGeom>
          <a:noFill/>
          <a:ln/>
        </p:spPr>
        <p:txBody>
          <a:bodyPr wrap="square" lIns="0" tIns="0" rIns="0" bIns="0" rtlCol="0" anchor="t"/>
          <a:lstStyle/>
          <a:p>
            <a:pPr algn="ct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Seamless Shopping Experience Powered by ASP.NET Core &amp; Stripe</a:t>
            </a:r>
            <a:endParaRPr lang="en-US" sz="3850" dirty="0"/>
          </a:p>
        </p:txBody>
      </p:sp>
      <p:sp>
        <p:nvSpPr>
          <p:cNvPr id="4" name="Text 2"/>
          <p:cNvSpPr/>
          <p:nvPr/>
        </p:nvSpPr>
        <p:spPr>
          <a:xfrm>
            <a:off x="864037" y="5969318"/>
            <a:ext cx="12902327" cy="395049"/>
          </a:xfrm>
          <a:prstGeom prst="rect">
            <a:avLst/>
          </a:prstGeom>
          <a:noFill/>
          <a:ln/>
        </p:spPr>
        <p:txBody>
          <a:bodyPr wrap="none" lIns="0" tIns="0" rIns="0" bIns="0" rtlCol="0" anchor="t"/>
          <a:lstStyle/>
          <a:p>
            <a:pPr algn="ct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Built with ASP.NET Core, Entity Framework, Stripe Payments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040969"/>
            <a:ext cx="7415927" cy="1543050"/>
          </a:xfrm>
          <a:prstGeom prst="rect">
            <a:avLst/>
          </a:prstGeom>
          <a:noFill/>
          <a:ln/>
        </p:spPr>
        <p:txBody>
          <a:bodyPr wrap="square" lIns="0" tIns="0" rIns="0" bIns="0" rtlCol="0" anchor="t"/>
          <a:lstStyle/>
          <a:p>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Customer Shopping Experience</a:t>
            </a:r>
            <a:endParaRPr lang="en-US" sz="4850" dirty="0"/>
          </a:p>
        </p:txBody>
      </p:sp>
      <p:sp>
        <p:nvSpPr>
          <p:cNvPr id="4" name="Text 1"/>
          <p:cNvSpPr/>
          <p:nvPr/>
        </p:nvSpPr>
        <p:spPr>
          <a:xfrm>
            <a:off x="864037" y="3954304"/>
            <a:ext cx="74159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Browse products by categories and images</a:t>
            </a:r>
            <a:endParaRPr lang="en-US" sz="1900" dirty="0"/>
          </a:p>
        </p:txBody>
      </p:sp>
      <p:sp>
        <p:nvSpPr>
          <p:cNvPr id="5" name="Text 2"/>
          <p:cNvSpPr/>
          <p:nvPr/>
        </p:nvSpPr>
        <p:spPr>
          <a:xfrm>
            <a:off x="864037" y="4435673"/>
            <a:ext cx="74159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Add or remove items from the cart</a:t>
            </a:r>
            <a:endParaRPr lang="en-US" sz="1900" dirty="0"/>
          </a:p>
        </p:txBody>
      </p:sp>
      <p:sp>
        <p:nvSpPr>
          <p:cNvPr id="6" name="Text 3"/>
          <p:cNvSpPr/>
          <p:nvPr/>
        </p:nvSpPr>
        <p:spPr>
          <a:xfrm>
            <a:off x="864037" y="4917043"/>
            <a:ext cx="74159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Smooth checkout with Stripe payment gateway</a:t>
            </a:r>
            <a:endParaRPr lang="en-US" sz="1900" dirty="0"/>
          </a:p>
        </p:txBody>
      </p:sp>
      <p:sp>
        <p:nvSpPr>
          <p:cNvPr id="7" name="Text 4"/>
          <p:cNvSpPr/>
          <p:nvPr/>
        </p:nvSpPr>
        <p:spPr>
          <a:xfrm>
            <a:off x="864037" y="5398413"/>
            <a:ext cx="741592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Flow: Home → Product Details → Cart → Checkout → Confirmation</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2232541"/>
            <a:ext cx="6932652" cy="771525"/>
          </a:xfrm>
          <a:prstGeom prst="rect">
            <a:avLst/>
          </a:prstGeom>
          <a:noFill/>
          <a:ln/>
        </p:spPr>
        <p:txBody>
          <a:bodyPr wrap="none" lIns="0" tIns="0" rIns="0" bIns="0" rtlCol="0" anchor="t"/>
          <a:lstStyle/>
          <a:p>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Shopping Cart System</a:t>
            </a:r>
            <a:endParaRPr lang="en-US" sz="4850" dirty="0"/>
          </a:p>
        </p:txBody>
      </p:sp>
      <p:sp>
        <p:nvSpPr>
          <p:cNvPr id="3" name="Shape 1"/>
          <p:cNvSpPr/>
          <p:nvPr/>
        </p:nvSpPr>
        <p:spPr>
          <a:xfrm>
            <a:off x="1141690" y="3497818"/>
            <a:ext cx="30480" cy="2499241"/>
          </a:xfrm>
          <a:prstGeom prst="roundRect">
            <a:avLst>
              <a:gd name="adj" fmla="val 340200"/>
            </a:avLst>
          </a:prstGeom>
          <a:solidFill>
            <a:srgbClr val="4A2C85"/>
          </a:solidFill>
          <a:ln/>
        </p:spPr>
      </p:sp>
      <p:sp>
        <p:nvSpPr>
          <p:cNvPr id="4" name="Shape 2"/>
          <p:cNvSpPr/>
          <p:nvPr/>
        </p:nvSpPr>
        <p:spPr>
          <a:xfrm>
            <a:off x="1388924" y="3760232"/>
            <a:ext cx="740569" cy="30480"/>
          </a:xfrm>
          <a:prstGeom prst="roundRect">
            <a:avLst>
              <a:gd name="adj" fmla="val 340200"/>
            </a:avLst>
          </a:prstGeom>
          <a:solidFill>
            <a:srgbClr val="4A2C85"/>
          </a:solidFill>
          <a:ln/>
        </p:spPr>
      </p:sp>
      <p:sp>
        <p:nvSpPr>
          <p:cNvPr id="5" name="Shape 3"/>
          <p:cNvSpPr/>
          <p:nvPr/>
        </p:nvSpPr>
        <p:spPr>
          <a:xfrm>
            <a:off x="863977" y="3497818"/>
            <a:ext cx="555427" cy="555427"/>
          </a:xfrm>
          <a:prstGeom prst="roundRect">
            <a:avLst>
              <a:gd name="adj" fmla="val 18669"/>
            </a:avLst>
          </a:prstGeom>
          <a:solidFill>
            <a:srgbClr val="31136C"/>
          </a:solidFill>
          <a:ln w="15240">
            <a:solidFill>
              <a:srgbClr val="4A2C85"/>
            </a:solidFill>
            <a:prstDash val="solid"/>
          </a:ln>
        </p:spPr>
      </p:sp>
      <p:sp>
        <p:nvSpPr>
          <p:cNvPr id="6" name="Text 4"/>
          <p:cNvSpPr/>
          <p:nvPr/>
        </p:nvSpPr>
        <p:spPr>
          <a:xfrm>
            <a:off x="956489" y="3544014"/>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7" name="Text 5"/>
          <p:cNvSpPr/>
          <p:nvPr/>
        </p:nvSpPr>
        <p:spPr>
          <a:xfrm>
            <a:off x="2376130" y="3582591"/>
            <a:ext cx="6395085" cy="385763"/>
          </a:xfrm>
          <a:prstGeom prst="rect">
            <a:avLst/>
          </a:prstGeom>
          <a:noFill/>
          <a:ln/>
        </p:spPr>
        <p:txBody>
          <a:bodyPr wrap="none" lIns="0" tIns="0" rIns="0" bIns="0" rtlCol="0" anchor="t"/>
          <a:lstStyle/>
          <a:p>
            <a:pPr algn="l"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Increment/decrement product quantities</a:t>
            </a:r>
            <a:endParaRPr lang="en-US" sz="2400" dirty="0"/>
          </a:p>
        </p:txBody>
      </p:sp>
      <p:sp>
        <p:nvSpPr>
          <p:cNvPr id="8" name="Shape 6"/>
          <p:cNvSpPr/>
          <p:nvPr/>
        </p:nvSpPr>
        <p:spPr>
          <a:xfrm>
            <a:off x="1388924" y="4747736"/>
            <a:ext cx="740569" cy="30480"/>
          </a:xfrm>
          <a:prstGeom prst="roundRect">
            <a:avLst>
              <a:gd name="adj" fmla="val 340200"/>
            </a:avLst>
          </a:prstGeom>
          <a:solidFill>
            <a:srgbClr val="4A2C85"/>
          </a:solidFill>
          <a:ln/>
        </p:spPr>
      </p:sp>
      <p:sp>
        <p:nvSpPr>
          <p:cNvPr id="9" name="Shape 7"/>
          <p:cNvSpPr/>
          <p:nvPr/>
        </p:nvSpPr>
        <p:spPr>
          <a:xfrm>
            <a:off x="863977" y="4485323"/>
            <a:ext cx="555427" cy="555427"/>
          </a:xfrm>
          <a:prstGeom prst="roundRect">
            <a:avLst>
              <a:gd name="adj" fmla="val 18669"/>
            </a:avLst>
          </a:prstGeom>
          <a:solidFill>
            <a:srgbClr val="31136C"/>
          </a:solidFill>
          <a:ln w="15240">
            <a:solidFill>
              <a:srgbClr val="4A2C85"/>
            </a:solidFill>
            <a:prstDash val="solid"/>
          </a:ln>
        </p:spPr>
      </p:sp>
      <p:sp>
        <p:nvSpPr>
          <p:cNvPr id="10" name="Text 8"/>
          <p:cNvSpPr/>
          <p:nvPr/>
        </p:nvSpPr>
        <p:spPr>
          <a:xfrm>
            <a:off x="956489" y="4531519"/>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1" name="Text 9"/>
          <p:cNvSpPr/>
          <p:nvPr/>
        </p:nvSpPr>
        <p:spPr>
          <a:xfrm>
            <a:off x="2376130" y="4531519"/>
            <a:ext cx="6679287" cy="462796"/>
          </a:xfrm>
          <a:prstGeom prst="rect">
            <a:avLst/>
          </a:prstGeom>
          <a:noFill/>
          <a:ln/>
        </p:spPr>
        <p:txBody>
          <a:bodyPr wrap="none" lIns="0" tIns="0" rIns="0" bIns="0" rtlCol="0" anchor="t"/>
          <a:lstStyle/>
          <a:p>
            <a:pPr algn="l" indent="0" marL="0">
              <a:lnSpc>
                <a:spcPts val="3600"/>
              </a:lnSpc>
              <a:buNone/>
            </a:pPr>
            <a:r>
              <a:rPr lang="en-US" sz="2900" dirty="0">
                <a:solidFill>
                  <a:srgbClr val="DCD7E5"/>
                </a:solidFill>
                <a:latin typeface="Montserrat" pitchFamily="34" charset="0"/>
                <a:ea typeface="Montserrat" pitchFamily="34" charset="-122"/>
                <a:cs typeface="Montserrat" pitchFamily="34" charset="-120"/>
              </a:rPr>
              <a:t>Session tracking for cart persistence</a:t>
            </a:r>
            <a:endParaRPr lang="en-US" sz="2900" dirty="0"/>
          </a:p>
        </p:txBody>
      </p:sp>
      <p:sp>
        <p:nvSpPr>
          <p:cNvPr id="12" name="Shape 10"/>
          <p:cNvSpPr/>
          <p:nvPr/>
        </p:nvSpPr>
        <p:spPr>
          <a:xfrm>
            <a:off x="1388924" y="5750481"/>
            <a:ext cx="740569" cy="30480"/>
          </a:xfrm>
          <a:prstGeom prst="roundRect">
            <a:avLst>
              <a:gd name="adj" fmla="val 340200"/>
            </a:avLst>
          </a:prstGeom>
          <a:solidFill>
            <a:srgbClr val="4A2C85"/>
          </a:solidFill>
          <a:ln/>
        </p:spPr>
      </p:sp>
      <p:sp>
        <p:nvSpPr>
          <p:cNvPr id="13" name="Shape 11"/>
          <p:cNvSpPr/>
          <p:nvPr/>
        </p:nvSpPr>
        <p:spPr>
          <a:xfrm>
            <a:off x="863977" y="5488067"/>
            <a:ext cx="555427" cy="555427"/>
          </a:xfrm>
          <a:prstGeom prst="roundRect">
            <a:avLst>
              <a:gd name="adj" fmla="val 18669"/>
            </a:avLst>
          </a:prstGeom>
          <a:solidFill>
            <a:srgbClr val="31136C"/>
          </a:solidFill>
          <a:ln w="15240">
            <a:solidFill>
              <a:srgbClr val="4A2C85"/>
            </a:solidFill>
            <a:prstDash val="solid"/>
          </a:ln>
        </p:spPr>
      </p:sp>
      <p:sp>
        <p:nvSpPr>
          <p:cNvPr id="14" name="Text 12"/>
          <p:cNvSpPr/>
          <p:nvPr/>
        </p:nvSpPr>
        <p:spPr>
          <a:xfrm>
            <a:off x="956489" y="5534263"/>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5" name="Text 13"/>
          <p:cNvSpPr/>
          <p:nvPr/>
        </p:nvSpPr>
        <p:spPr>
          <a:xfrm>
            <a:off x="2376130" y="5534263"/>
            <a:ext cx="7468314" cy="462796"/>
          </a:xfrm>
          <a:prstGeom prst="rect">
            <a:avLst/>
          </a:prstGeom>
          <a:noFill/>
          <a:ln/>
        </p:spPr>
        <p:txBody>
          <a:bodyPr wrap="none" lIns="0" tIns="0" rIns="0" bIns="0" rtlCol="0" anchor="t"/>
          <a:lstStyle/>
          <a:p>
            <a:pPr algn="l" indent="0" marL="0">
              <a:lnSpc>
                <a:spcPts val="3600"/>
              </a:lnSpc>
              <a:buNone/>
            </a:pPr>
            <a:r>
              <a:rPr lang="en-US" sz="2900" dirty="0">
                <a:solidFill>
                  <a:srgbClr val="DCD7E5"/>
                </a:solidFill>
                <a:latin typeface="Montserrat" pitchFamily="34" charset="0"/>
                <a:ea typeface="Montserrat" pitchFamily="34" charset="-122"/>
                <a:cs typeface="Montserrat" pitchFamily="34" charset="-120"/>
              </a:rPr>
              <a:t>Real-time updates without page reloads</a:t>
            </a:r>
            <a:endParaRPr lang="en-US" sz="2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039773"/>
            <a:ext cx="6150054" cy="6150054"/>
          </a:xfrm>
          <a:prstGeom prst="rect">
            <a:avLst/>
          </a:prstGeom>
        </p:spPr>
      </p:pic>
      <p:sp>
        <p:nvSpPr>
          <p:cNvPr id="3" name="Text 0"/>
          <p:cNvSpPr/>
          <p:nvPr/>
        </p:nvSpPr>
        <p:spPr>
          <a:xfrm>
            <a:off x="7623929" y="2929890"/>
            <a:ext cx="6150054" cy="925592"/>
          </a:xfrm>
          <a:prstGeom prst="rect">
            <a:avLst/>
          </a:prstGeom>
          <a:noFill/>
          <a:ln/>
        </p:spPr>
        <p:txBody>
          <a:bodyPr wrap="square" lIns="0" tIns="0" rIns="0" bIns="0" rtlCol="0" anchor="t"/>
          <a:lstStyle/>
          <a:p>
            <a:pPr algn="l" indent="0" marL="0">
              <a:lnSpc>
                <a:spcPts val="3600"/>
              </a:lnSpc>
              <a:buNone/>
            </a:pPr>
            <a:r>
              <a:rPr lang="en-US" sz="2900" b="1" dirty="0">
                <a:solidFill>
                  <a:srgbClr val="F2F0F4"/>
                </a:solidFill>
                <a:latin typeface="Montserrat" pitchFamily="34" charset="0"/>
                <a:ea typeface="Montserrat" pitchFamily="34" charset="-122"/>
                <a:cs typeface="Montserrat" pitchFamily="34" charset="-120"/>
              </a:rPr>
              <a:t>Checkout &amp; Payment Integration</a:t>
            </a:r>
            <a:endParaRPr lang="en-US" sz="2900" dirty="0"/>
          </a:p>
        </p:txBody>
      </p:sp>
      <p:sp>
        <p:nvSpPr>
          <p:cNvPr id="4" name="Text 1"/>
          <p:cNvSpPr/>
          <p:nvPr/>
        </p:nvSpPr>
        <p:spPr>
          <a:xfrm>
            <a:off x="7623929" y="4102298"/>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Collect shipping and billing info</a:t>
            </a:r>
            <a:endParaRPr lang="en-US" sz="1900" dirty="0"/>
          </a:p>
        </p:txBody>
      </p:sp>
      <p:sp>
        <p:nvSpPr>
          <p:cNvPr id="5" name="Text 2"/>
          <p:cNvSpPr/>
          <p:nvPr/>
        </p:nvSpPr>
        <p:spPr>
          <a:xfrm>
            <a:off x="7623929" y="4583668"/>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Use Stripe Sessions for secure payment</a:t>
            </a:r>
            <a:endParaRPr lang="en-US" sz="1900" dirty="0"/>
          </a:p>
        </p:txBody>
      </p:sp>
      <p:sp>
        <p:nvSpPr>
          <p:cNvPr id="6" name="Text 3"/>
          <p:cNvSpPr/>
          <p:nvPr/>
        </p:nvSpPr>
        <p:spPr>
          <a:xfrm>
            <a:off x="7623929" y="5065038"/>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Confirm order and clear cart after payment</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0232"/>
          </a:xfrm>
          <a:prstGeom prst="rect">
            <a:avLst/>
          </a:prstGeom>
        </p:spPr>
      </p:pic>
      <p:sp>
        <p:nvSpPr>
          <p:cNvPr id="3" name="Text 0"/>
          <p:cNvSpPr/>
          <p:nvPr/>
        </p:nvSpPr>
        <p:spPr>
          <a:xfrm>
            <a:off x="786765" y="3443883"/>
            <a:ext cx="10180796" cy="702588"/>
          </a:xfrm>
          <a:prstGeom prst="rect">
            <a:avLst/>
          </a:prstGeom>
          <a:noFill/>
          <a:ln/>
        </p:spPr>
        <p:txBody>
          <a:bodyPr wrap="none" lIns="0" tIns="0" rIns="0" bIns="0" rtlCol="0" anchor="t"/>
          <a:lstStyle/>
          <a:p>
            <a:pPr algn="l" indent="0" marL="0">
              <a:lnSpc>
                <a:spcPts val="5500"/>
              </a:lnSpc>
              <a:buNone/>
            </a:pPr>
            <a:r>
              <a:rPr lang="en-US" sz="4400" dirty="0">
                <a:solidFill>
                  <a:srgbClr val="F2F0F4"/>
                </a:solidFill>
                <a:latin typeface="Montserrat" pitchFamily="34" charset="0"/>
                <a:ea typeface="Montserrat" pitchFamily="34" charset="-122"/>
                <a:cs typeface="Montserrat" pitchFamily="34" charset="-120"/>
              </a:rPr>
              <a:t>User Authentication &amp; Authorization</a:t>
            </a:r>
            <a:endParaRPr lang="en-US" sz="4400" dirty="0"/>
          </a:p>
        </p:txBody>
      </p:sp>
      <p:sp>
        <p:nvSpPr>
          <p:cNvPr id="4" name="Text 1"/>
          <p:cNvSpPr/>
          <p:nvPr/>
        </p:nvSpPr>
        <p:spPr>
          <a:xfrm>
            <a:off x="786765" y="4483656"/>
            <a:ext cx="13056870" cy="71913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Extended User Profile</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Extra info like address, city, postal code, and company linked to each user</a:t>
            </a:r>
            <a:endParaRPr lang="en-US" sz="1750" dirty="0"/>
          </a:p>
        </p:txBody>
      </p:sp>
      <p:sp>
        <p:nvSpPr>
          <p:cNvPr id="5" name="Text 2"/>
          <p:cNvSpPr/>
          <p:nvPr/>
        </p:nvSpPr>
        <p:spPr>
          <a:xfrm>
            <a:off x="786765" y="5281374"/>
            <a:ext cx="13056870" cy="71913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Role-Based Access Control</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Different permissions for Admin, Customer, Employee, and Company roles</a:t>
            </a:r>
            <a:endParaRPr lang="en-US" sz="1750" dirty="0"/>
          </a:p>
        </p:txBody>
      </p:sp>
      <p:sp>
        <p:nvSpPr>
          <p:cNvPr id="6" name="Text 3"/>
          <p:cNvSpPr/>
          <p:nvPr/>
        </p:nvSpPr>
        <p:spPr>
          <a:xfrm>
            <a:off x="786765" y="6079093"/>
            <a:ext cx="13056870" cy="71913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Customized Authentication Pages</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Tailored login and registration UI using Identity scaffolding</a:t>
            </a:r>
            <a:endParaRPr lang="en-US" sz="1750" dirty="0"/>
          </a:p>
        </p:txBody>
      </p:sp>
      <p:sp>
        <p:nvSpPr>
          <p:cNvPr id="7" name="Text 4"/>
          <p:cNvSpPr/>
          <p:nvPr/>
        </p:nvSpPr>
        <p:spPr>
          <a:xfrm>
            <a:off x="786765" y="6876812"/>
            <a:ext cx="13056870" cy="71913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Secure Checkout</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
</a:t>
            </a:r>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Only logged-in users can place orders to keep transactions safe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2241828"/>
            <a:ext cx="3703320" cy="462796"/>
          </a:xfrm>
          <a:prstGeom prst="rect">
            <a:avLst/>
          </a:prstGeom>
          <a:noFill/>
          <a:ln/>
        </p:spPr>
        <p:txBody>
          <a:bodyPr wrap="none" lIns="0" tIns="0" rIns="0" bIns="0" rtlCol="0" anchor="t"/>
          <a:lstStyle/>
          <a:p>
            <a:pPr algn="l" indent="0" marL="0">
              <a:lnSpc>
                <a:spcPts val="3600"/>
              </a:lnSpc>
              <a:buNone/>
            </a:pPr>
            <a:r>
              <a:rPr lang="en-US" sz="2900" b="1" dirty="0">
                <a:solidFill>
                  <a:srgbClr val="F2F0F4"/>
                </a:solidFill>
                <a:latin typeface="Montserrat" pitchFamily="34" charset="0"/>
                <a:ea typeface="Montserrat" pitchFamily="34" charset="-122"/>
                <a:cs typeface="Montserrat" pitchFamily="34" charset="-120"/>
              </a:rPr>
              <a:t>Behind the Scenes</a:t>
            </a:r>
            <a:endParaRPr lang="en-US" sz="2900" dirty="0"/>
          </a:p>
        </p:txBody>
      </p:sp>
      <p:pic>
        <p:nvPicPr>
          <p:cNvPr id="3" name="Image 0" descr="preencoded.png">    </p:cNvPr>
          <p:cNvPicPr>
            <a:picLocks noChangeAspect="1"/>
          </p:cNvPicPr>
          <p:nvPr/>
        </p:nvPicPr>
        <p:blipFill>
          <a:blip r:embed="rId1"/>
          <a:stretch>
            <a:fillRect/>
          </a:stretch>
        </p:blipFill>
        <p:spPr>
          <a:xfrm>
            <a:off x="3025140" y="3198376"/>
            <a:ext cx="2128838" cy="888682"/>
          </a:xfrm>
          <a:prstGeom prst="rect">
            <a:avLst/>
          </a:prstGeom>
        </p:spPr>
      </p:pic>
      <p:pic>
        <p:nvPicPr>
          <p:cNvPr id="4" name="Image 1" descr="preencoded.png">    </p:cNvPr>
          <p:cNvPicPr>
            <a:picLocks noChangeAspect="1"/>
          </p:cNvPicPr>
          <p:nvPr/>
        </p:nvPicPr>
        <p:blipFill>
          <a:blip r:embed="rId2"/>
          <a:stretch>
            <a:fillRect/>
          </a:stretch>
        </p:blipFill>
        <p:spPr>
          <a:xfrm>
            <a:off x="3915966" y="3521869"/>
            <a:ext cx="347186" cy="433983"/>
          </a:xfrm>
          <a:prstGeom prst="rect">
            <a:avLst/>
          </a:prstGeom>
        </p:spPr>
      </p:pic>
      <p:sp>
        <p:nvSpPr>
          <p:cNvPr id="5" name="Text 1"/>
          <p:cNvSpPr/>
          <p:nvPr/>
        </p:nvSpPr>
        <p:spPr>
          <a:xfrm>
            <a:off x="5400794" y="3445193"/>
            <a:ext cx="6971467" cy="395049"/>
          </a:xfrm>
          <a:prstGeom prst="rect">
            <a:avLst/>
          </a:prstGeom>
          <a:noFill/>
          <a:ln/>
        </p:spPr>
        <p:txBody>
          <a:bodyPr wrap="non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SQL Server database managing shopping carts, orders, products</a:t>
            </a:r>
            <a:endParaRPr lang="en-US" sz="1900" dirty="0"/>
          </a:p>
        </p:txBody>
      </p:sp>
      <p:sp>
        <p:nvSpPr>
          <p:cNvPr id="6" name="Shape 2"/>
          <p:cNvSpPr/>
          <p:nvPr/>
        </p:nvSpPr>
        <p:spPr>
          <a:xfrm>
            <a:off x="5215652" y="4102656"/>
            <a:ext cx="8489037" cy="15240"/>
          </a:xfrm>
          <a:prstGeom prst="roundRect">
            <a:avLst>
              <a:gd name="adj" fmla="val 680400"/>
            </a:avLst>
          </a:prstGeom>
          <a:solidFill>
            <a:srgbClr val="4A2C85"/>
          </a:solidFill>
          <a:ln/>
        </p:spPr>
      </p:sp>
      <p:pic>
        <p:nvPicPr>
          <p:cNvPr id="7" name="Image 2" descr="preencoded.png">    </p:cNvPr>
          <p:cNvPicPr>
            <a:picLocks noChangeAspect="1"/>
          </p:cNvPicPr>
          <p:nvPr/>
        </p:nvPicPr>
        <p:blipFill>
          <a:blip r:embed="rId3"/>
          <a:stretch>
            <a:fillRect/>
          </a:stretch>
        </p:blipFill>
        <p:spPr>
          <a:xfrm>
            <a:off x="1960721" y="4148733"/>
            <a:ext cx="4257675" cy="888682"/>
          </a:xfrm>
          <a:prstGeom prst="rect">
            <a:avLst/>
          </a:prstGeom>
        </p:spPr>
      </p:pic>
      <p:pic>
        <p:nvPicPr>
          <p:cNvPr id="8" name="Image 3" descr="preencoded.png">    </p:cNvPr>
          <p:cNvPicPr>
            <a:picLocks noChangeAspect="1"/>
          </p:cNvPicPr>
          <p:nvPr/>
        </p:nvPicPr>
        <p:blipFill>
          <a:blip r:embed="rId4"/>
          <a:stretch>
            <a:fillRect/>
          </a:stretch>
        </p:blipFill>
        <p:spPr>
          <a:xfrm>
            <a:off x="3915966" y="4376023"/>
            <a:ext cx="347186" cy="433983"/>
          </a:xfrm>
          <a:prstGeom prst="rect">
            <a:avLst/>
          </a:prstGeom>
        </p:spPr>
      </p:pic>
      <p:sp>
        <p:nvSpPr>
          <p:cNvPr id="9" name="Text 3"/>
          <p:cNvSpPr/>
          <p:nvPr/>
        </p:nvSpPr>
        <p:spPr>
          <a:xfrm>
            <a:off x="6465213" y="4395549"/>
            <a:ext cx="5720715" cy="395049"/>
          </a:xfrm>
          <a:prstGeom prst="rect">
            <a:avLst/>
          </a:prstGeom>
          <a:noFill/>
          <a:ln/>
        </p:spPr>
        <p:txBody>
          <a:bodyPr wrap="non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Unit of Work pattern to handle database transactions</a:t>
            </a:r>
            <a:endParaRPr lang="en-US" sz="1900" dirty="0"/>
          </a:p>
        </p:txBody>
      </p:sp>
      <p:sp>
        <p:nvSpPr>
          <p:cNvPr id="10" name="Shape 4"/>
          <p:cNvSpPr/>
          <p:nvPr/>
        </p:nvSpPr>
        <p:spPr>
          <a:xfrm>
            <a:off x="6280071" y="5053013"/>
            <a:ext cx="7424618" cy="15240"/>
          </a:xfrm>
          <a:prstGeom prst="roundRect">
            <a:avLst>
              <a:gd name="adj" fmla="val 680400"/>
            </a:avLst>
          </a:prstGeom>
          <a:solidFill>
            <a:srgbClr val="4A2C85"/>
          </a:solidFill>
          <a:ln/>
        </p:spPr>
      </p:sp>
      <p:pic>
        <p:nvPicPr>
          <p:cNvPr id="11" name="Image 4" descr="preencoded.png">    </p:cNvPr>
          <p:cNvPicPr>
            <a:picLocks noChangeAspect="1"/>
          </p:cNvPicPr>
          <p:nvPr/>
        </p:nvPicPr>
        <p:blipFill>
          <a:blip r:embed="rId5"/>
          <a:stretch>
            <a:fillRect/>
          </a:stretch>
        </p:blipFill>
        <p:spPr>
          <a:xfrm>
            <a:off x="896183" y="5099090"/>
            <a:ext cx="6386632" cy="888682"/>
          </a:xfrm>
          <a:prstGeom prst="rect">
            <a:avLst/>
          </a:prstGeom>
        </p:spPr>
      </p:pic>
      <p:pic>
        <p:nvPicPr>
          <p:cNvPr id="12" name="Image 5" descr="preencoded.png">    </p:cNvPr>
          <p:cNvPicPr>
            <a:picLocks noChangeAspect="1"/>
          </p:cNvPicPr>
          <p:nvPr/>
        </p:nvPicPr>
        <p:blipFill>
          <a:blip r:embed="rId6"/>
          <a:stretch>
            <a:fillRect/>
          </a:stretch>
        </p:blipFill>
        <p:spPr>
          <a:xfrm>
            <a:off x="3915847" y="5326380"/>
            <a:ext cx="347186" cy="433983"/>
          </a:xfrm>
          <a:prstGeom prst="rect">
            <a:avLst/>
          </a:prstGeom>
        </p:spPr>
      </p:pic>
      <p:sp>
        <p:nvSpPr>
          <p:cNvPr id="13" name="Text 5"/>
          <p:cNvSpPr/>
          <p:nvPr/>
        </p:nvSpPr>
        <p:spPr>
          <a:xfrm>
            <a:off x="7529632" y="5345906"/>
            <a:ext cx="3391495" cy="395049"/>
          </a:xfrm>
          <a:prstGeom prst="rect">
            <a:avLst/>
          </a:prstGeom>
          <a:noFill/>
          <a:ln/>
        </p:spPr>
        <p:txBody>
          <a:bodyPr wrap="non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Dynamic pricing with discounts</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9503" y="620316"/>
            <a:ext cx="5639514" cy="704969"/>
          </a:xfrm>
          <a:prstGeom prst="rect">
            <a:avLst/>
          </a:prstGeom>
          <a:noFill/>
          <a:ln/>
        </p:spPr>
        <p:txBody>
          <a:bodyPr wrap="none" lIns="0" tIns="0" rIns="0" bIns="0" rtlCol="0" anchor="t"/>
          <a:lstStyle/>
          <a:p>
            <a:pPr algn="l" indent="0" marL="0">
              <a:lnSpc>
                <a:spcPts val="5550"/>
              </a:lnSpc>
              <a:buNone/>
            </a:pPr>
            <a:r>
              <a:rPr lang="en-US" sz="4400" dirty="0">
                <a:solidFill>
                  <a:srgbClr val="F2F0F4"/>
                </a:solidFill>
                <a:latin typeface="Montserrat" pitchFamily="34" charset="0"/>
                <a:ea typeface="Montserrat" pitchFamily="34" charset="-122"/>
                <a:cs typeface="Montserrat" pitchFamily="34" charset="-120"/>
              </a:rPr>
              <a:t>ERD(Code First)</a:t>
            </a:r>
            <a:endParaRPr lang="en-US" sz="4400" dirty="0"/>
          </a:p>
        </p:txBody>
      </p:sp>
      <p:pic>
        <p:nvPicPr>
          <p:cNvPr id="3" name="Image 0" descr="preencoded.png">    </p:cNvPr>
          <p:cNvPicPr>
            <a:picLocks noChangeAspect="1"/>
          </p:cNvPicPr>
          <p:nvPr/>
        </p:nvPicPr>
        <p:blipFill>
          <a:blip r:embed="rId1"/>
          <a:stretch>
            <a:fillRect/>
          </a:stretch>
        </p:blipFill>
        <p:spPr>
          <a:xfrm>
            <a:off x="789503" y="1776413"/>
            <a:ext cx="13051393" cy="64542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2624257"/>
            <a:ext cx="6805493" cy="771525"/>
          </a:xfrm>
          <a:prstGeom prst="rect">
            <a:avLst/>
          </a:prstGeom>
          <a:noFill/>
          <a:ln/>
        </p:spPr>
        <p:txBody>
          <a:bodyPr wrap="none" lIns="0" tIns="0" rIns="0" bIns="0" rtlCol="0" anchor="t"/>
          <a:lstStyle/>
          <a:p>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Future Improvements</a:t>
            </a:r>
            <a:endParaRPr lang="en-US" sz="4850" dirty="0"/>
          </a:p>
        </p:txBody>
      </p:sp>
      <p:sp>
        <p:nvSpPr>
          <p:cNvPr id="3" name="Text 1"/>
          <p:cNvSpPr/>
          <p:nvPr/>
        </p:nvSpPr>
        <p:spPr>
          <a:xfrm>
            <a:off x="864037" y="3766066"/>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Make the website responsive</a:t>
            </a:r>
            <a:endParaRPr lang="en-US" sz="1900" dirty="0"/>
          </a:p>
        </p:txBody>
      </p:sp>
      <p:sp>
        <p:nvSpPr>
          <p:cNvPr id="4" name="Text 2"/>
          <p:cNvSpPr/>
          <p:nvPr/>
        </p:nvSpPr>
        <p:spPr>
          <a:xfrm>
            <a:off x="864037" y="4247436"/>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Wishlist model that the user can save favorite products </a:t>
            </a:r>
            <a:endParaRPr lang="en-US" sz="1900" dirty="0"/>
          </a:p>
        </p:txBody>
      </p:sp>
      <p:sp>
        <p:nvSpPr>
          <p:cNvPr id="5" name="Text 3"/>
          <p:cNvSpPr/>
          <p:nvPr/>
        </p:nvSpPr>
        <p:spPr>
          <a:xfrm>
            <a:off x="864037" y="4728805"/>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Email confirmation to notify the user of each action they do</a:t>
            </a:r>
            <a:endParaRPr lang="en-US" sz="1900" dirty="0"/>
          </a:p>
        </p:txBody>
      </p:sp>
      <p:sp>
        <p:nvSpPr>
          <p:cNvPr id="6" name="Text 4"/>
          <p:cNvSpPr/>
          <p:nvPr/>
        </p:nvSpPr>
        <p:spPr>
          <a:xfrm>
            <a:off x="864037" y="5210175"/>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The capability of editing the information of the user like postal code, address,…</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229100" y="3729038"/>
            <a:ext cx="6172200" cy="771525"/>
          </a:xfrm>
          <a:prstGeom prst="rect">
            <a:avLst/>
          </a:prstGeom>
          <a:noFill/>
          <a:ln/>
        </p:spPr>
        <p:txBody>
          <a:bodyPr wrap="none" lIns="0" tIns="0" rIns="0" bIns="0" rtlCol="0" anchor="t"/>
          <a:lstStyle/>
          <a:p>
            <a:pPr algn="ctr" indent="0" marL="0">
              <a:lnSpc>
                <a:spcPts val="6050"/>
              </a:lnSpc>
              <a:buNone/>
            </a:pPr>
            <a:r>
              <a:rPr lang="en-US" sz="4850" dirty="0">
                <a:solidFill>
                  <a:srgbClr val="DCD7E5"/>
                </a:solidFill>
                <a:latin typeface="Montserrat" pitchFamily="34" charset="0"/>
                <a:ea typeface="Montserrat" pitchFamily="34" charset="-122"/>
                <a:cs typeface="Montserrat" pitchFamily="34" charset="-120"/>
              </a:rPr>
              <a:t>Thank You</a:t>
            </a: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675448"/>
            <a:ext cx="6172200" cy="779145"/>
          </a:xfrm>
          <a:prstGeom prst="rect">
            <a:avLst/>
          </a:prstGeom>
          <a:noFill/>
          <a:ln/>
        </p:spPr>
        <p:txBody>
          <a:bodyPr wrap="none" lIns="0" tIns="0" rIns="0" bIns="0" rtlCol="0" anchor="t"/>
          <a:lstStyle/>
          <a:p>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 </a:t>
            </a:r>
            <a:pPr algn="l" indent="0" marL="0">
              <a:lnSpc>
                <a:spcPts val="6050"/>
              </a:lnSpc>
              <a:buNone/>
            </a:pPr>
            <a:r>
              <a:rPr lang="en-US" sz="4850" dirty="0">
                <a:solidFill>
                  <a:srgbClr val="000000"/>
                </a:solidFill>
                <a:latin typeface="Montserrat" pitchFamily="34" charset="0"/>
                <a:ea typeface="Montserrat" pitchFamily="34" charset="-122"/>
                <a:cs typeface="Montserrat" pitchFamily="34" charset="-120"/>
              </a:rPr>
              <a:t>👨‍💻</a:t>
            </a:r>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Meet Our Team</a:t>
            </a:r>
            <a:endParaRPr lang="en-US" sz="4850" dirty="0"/>
          </a:p>
        </p:txBody>
      </p:sp>
      <p:sp>
        <p:nvSpPr>
          <p:cNvPr id="3" name="Text 1"/>
          <p:cNvSpPr/>
          <p:nvPr/>
        </p:nvSpPr>
        <p:spPr>
          <a:xfrm>
            <a:off x="864037" y="2948345"/>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We are a passionate group of students from the Faculty of Engineering, specializing in Communication and Computer Engineering. Discover the talent and dedication behind our innovative projects and collaborative efforts.</a:t>
            </a:r>
            <a:endParaRPr lang="en-US" sz="1900" dirty="0"/>
          </a:p>
        </p:txBody>
      </p:sp>
      <p:sp>
        <p:nvSpPr>
          <p:cNvPr id="4" name="Text 2"/>
          <p:cNvSpPr/>
          <p:nvPr/>
        </p:nvSpPr>
        <p:spPr>
          <a:xfrm>
            <a:off x="864037" y="4108728"/>
            <a:ext cx="3703320" cy="470416"/>
          </a:xfrm>
          <a:prstGeom prst="rect">
            <a:avLst/>
          </a:prstGeom>
          <a:noFill/>
          <a:ln/>
        </p:spPr>
        <p:txBody>
          <a:bodyPr wrap="none" lIns="0" tIns="0" rIns="0" bIns="0" rtlCol="0" anchor="t"/>
          <a:lstStyle/>
          <a:p>
            <a:pPr algn="l" indent="0" marL="0">
              <a:lnSpc>
                <a:spcPts val="3600"/>
              </a:lnSpc>
              <a:buNone/>
            </a:pPr>
            <a:r>
              <a:rPr lang="en-US" sz="2900" dirty="0">
                <a:solidFill>
                  <a:srgbClr val="000000"/>
                </a:solidFill>
                <a:latin typeface="Montserrat" pitchFamily="34" charset="0"/>
                <a:ea typeface="Montserrat" pitchFamily="34" charset="-122"/>
                <a:cs typeface="Montserrat" pitchFamily="34" charset="-120"/>
              </a:rPr>
              <a:t>👥</a:t>
            </a:r>
            <a:pPr algn="l" indent="0" marL="0">
              <a:lnSpc>
                <a:spcPts val="3600"/>
              </a:lnSpc>
              <a:buNone/>
            </a:pPr>
            <a:r>
              <a:rPr lang="en-US" sz="2900" dirty="0">
                <a:solidFill>
                  <a:srgbClr val="F2F0F4"/>
                </a:solidFill>
                <a:latin typeface="Montserrat" pitchFamily="34" charset="0"/>
                <a:ea typeface="Montserrat" pitchFamily="34" charset="-122"/>
                <a:cs typeface="Montserrat" pitchFamily="34" charset="-120"/>
              </a:rPr>
              <a:t> </a:t>
            </a:r>
            <a:pPr algn="l" indent="0" marL="0">
              <a:lnSpc>
                <a:spcPts val="3600"/>
              </a:lnSpc>
              <a:buNone/>
            </a:pPr>
            <a:r>
              <a:rPr lang="en-US" sz="2900" b="1" dirty="0">
                <a:solidFill>
                  <a:srgbClr val="F2F0F4"/>
                </a:solidFill>
                <a:latin typeface="Montserrat" pitchFamily="34" charset="0"/>
                <a:ea typeface="Montserrat" pitchFamily="34" charset="-122"/>
                <a:cs typeface="Montserrat" pitchFamily="34" charset="-120"/>
              </a:rPr>
              <a:t>Team Members</a:t>
            </a:r>
            <a:pPr algn="l" indent="0" marL="0">
              <a:lnSpc>
                <a:spcPts val="3600"/>
              </a:lnSpc>
              <a:buNone/>
            </a:pPr>
            <a:r>
              <a:rPr lang="en-US" sz="2900" dirty="0">
                <a:solidFill>
                  <a:srgbClr val="F2F0F4"/>
                </a:solidFill>
                <a:latin typeface="Montserrat" pitchFamily="34" charset="0"/>
                <a:ea typeface="Montserrat" pitchFamily="34" charset="-122"/>
                <a:cs typeface="Montserrat" pitchFamily="34" charset="-120"/>
              </a:rPr>
              <a:t>:</a:t>
            </a:r>
            <a:endParaRPr lang="en-US" sz="2900" dirty="0"/>
          </a:p>
        </p:txBody>
      </p:sp>
      <p:sp>
        <p:nvSpPr>
          <p:cNvPr id="5" name="Shape 3"/>
          <p:cNvSpPr/>
          <p:nvPr/>
        </p:nvSpPr>
        <p:spPr>
          <a:xfrm>
            <a:off x="864037" y="4949428"/>
            <a:ext cx="555427" cy="555427"/>
          </a:xfrm>
          <a:prstGeom prst="roundRect">
            <a:avLst>
              <a:gd name="adj" fmla="val 18669"/>
            </a:avLst>
          </a:prstGeom>
          <a:solidFill>
            <a:srgbClr val="31136C"/>
          </a:solidFill>
          <a:ln w="15240">
            <a:solidFill>
              <a:srgbClr val="4A2C85"/>
            </a:solidFill>
            <a:prstDash val="solid"/>
          </a:ln>
        </p:spPr>
      </p:sp>
      <p:sp>
        <p:nvSpPr>
          <p:cNvPr id="6" name="Text 4"/>
          <p:cNvSpPr/>
          <p:nvPr/>
        </p:nvSpPr>
        <p:spPr>
          <a:xfrm>
            <a:off x="956548" y="4995624"/>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7" name="Text 5"/>
          <p:cNvSpPr/>
          <p:nvPr/>
        </p:nvSpPr>
        <p:spPr>
          <a:xfrm>
            <a:off x="1666280" y="5034201"/>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Abanoub Sami</a:t>
            </a:r>
            <a:endParaRPr lang="en-US" sz="2400" dirty="0"/>
          </a:p>
        </p:txBody>
      </p:sp>
      <p:sp>
        <p:nvSpPr>
          <p:cNvPr id="8" name="Shape 6"/>
          <p:cNvSpPr/>
          <p:nvPr/>
        </p:nvSpPr>
        <p:spPr>
          <a:xfrm>
            <a:off x="7469505" y="4949428"/>
            <a:ext cx="555427" cy="555427"/>
          </a:xfrm>
          <a:prstGeom prst="roundRect">
            <a:avLst>
              <a:gd name="adj" fmla="val 18669"/>
            </a:avLst>
          </a:prstGeom>
          <a:solidFill>
            <a:srgbClr val="31136C"/>
          </a:solidFill>
          <a:ln w="15240">
            <a:solidFill>
              <a:srgbClr val="4A2C85"/>
            </a:solidFill>
            <a:prstDash val="solid"/>
          </a:ln>
        </p:spPr>
      </p:sp>
      <p:sp>
        <p:nvSpPr>
          <p:cNvPr id="9" name="Text 7"/>
          <p:cNvSpPr/>
          <p:nvPr/>
        </p:nvSpPr>
        <p:spPr>
          <a:xfrm>
            <a:off x="7562017" y="4995624"/>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0" name="Text 8"/>
          <p:cNvSpPr/>
          <p:nvPr/>
        </p:nvSpPr>
        <p:spPr>
          <a:xfrm>
            <a:off x="8271748" y="5034201"/>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Abanoub Adel</a:t>
            </a:r>
            <a:endParaRPr lang="en-US" sz="2400" dirty="0"/>
          </a:p>
        </p:txBody>
      </p:sp>
      <p:sp>
        <p:nvSpPr>
          <p:cNvPr id="11" name="Shape 9"/>
          <p:cNvSpPr/>
          <p:nvPr/>
        </p:nvSpPr>
        <p:spPr>
          <a:xfrm>
            <a:off x="864037" y="5998607"/>
            <a:ext cx="555427" cy="555427"/>
          </a:xfrm>
          <a:prstGeom prst="roundRect">
            <a:avLst>
              <a:gd name="adj" fmla="val 18669"/>
            </a:avLst>
          </a:prstGeom>
          <a:solidFill>
            <a:srgbClr val="31136C"/>
          </a:solidFill>
          <a:ln w="15240">
            <a:solidFill>
              <a:srgbClr val="4A2C85"/>
            </a:solidFill>
            <a:prstDash val="solid"/>
          </a:ln>
        </p:spPr>
      </p:sp>
      <p:sp>
        <p:nvSpPr>
          <p:cNvPr id="12" name="Text 10"/>
          <p:cNvSpPr/>
          <p:nvPr/>
        </p:nvSpPr>
        <p:spPr>
          <a:xfrm>
            <a:off x="956548" y="6044803"/>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3" name="Text 11"/>
          <p:cNvSpPr/>
          <p:nvPr/>
        </p:nvSpPr>
        <p:spPr>
          <a:xfrm>
            <a:off x="1666280" y="6083379"/>
            <a:ext cx="3171587"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Kerolos Hani Salama</a:t>
            </a:r>
            <a:endParaRPr lang="en-US" sz="2400" dirty="0"/>
          </a:p>
        </p:txBody>
      </p:sp>
      <p:sp>
        <p:nvSpPr>
          <p:cNvPr id="14" name="Shape 12"/>
          <p:cNvSpPr/>
          <p:nvPr/>
        </p:nvSpPr>
        <p:spPr>
          <a:xfrm>
            <a:off x="7469505" y="5998607"/>
            <a:ext cx="555427" cy="555427"/>
          </a:xfrm>
          <a:prstGeom prst="roundRect">
            <a:avLst>
              <a:gd name="adj" fmla="val 18669"/>
            </a:avLst>
          </a:prstGeom>
          <a:solidFill>
            <a:srgbClr val="31136C"/>
          </a:solidFill>
          <a:ln w="15240">
            <a:solidFill>
              <a:srgbClr val="4A2C85"/>
            </a:solidFill>
            <a:prstDash val="solid"/>
          </a:ln>
        </p:spPr>
      </p:sp>
      <p:sp>
        <p:nvSpPr>
          <p:cNvPr id="15" name="Text 13"/>
          <p:cNvSpPr/>
          <p:nvPr/>
        </p:nvSpPr>
        <p:spPr>
          <a:xfrm>
            <a:off x="7562017" y="6044803"/>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4</a:t>
            </a:r>
            <a:endParaRPr lang="en-US" sz="2900" dirty="0"/>
          </a:p>
        </p:txBody>
      </p:sp>
      <p:sp>
        <p:nvSpPr>
          <p:cNvPr id="16" name="Text 14"/>
          <p:cNvSpPr/>
          <p:nvPr/>
        </p:nvSpPr>
        <p:spPr>
          <a:xfrm>
            <a:off x="8271748" y="6083379"/>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Mina Gamil Halim</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720328"/>
            <a:ext cx="6172200" cy="779145"/>
          </a:xfrm>
          <a:prstGeom prst="rect">
            <a:avLst/>
          </a:prstGeom>
          <a:noFill/>
          <a:ln/>
        </p:spPr>
        <p:txBody>
          <a:bodyPr wrap="none" lIns="0" tIns="0" rIns="0" bIns="0" rtlCol="0" anchor="t"/>
          <a:lstStyle/>
          <a:p>
            <a:pPr algn="l" indent="0" marL="0">
              <a:lnSpc>
                <a:spcPts val="6050"/>
              </a:lnSpc>
              <a:buNone/>
            </a:pPr>
            <a:r>
              <a:rPr lang="en-US" sz="4850" dirty="0">
                <a:solidFill>
                  <a:srgbClr val="000000"/>
                </a:solidFill>
                <a:latin typeface="Montserrat" pitchFamily="34" charset="0"/>
                <a:ea typeface="Montserrat" pitchFamily="34" charset="-122"/>
                <a:cs typeface="Montserrat" pitchFamily="34" charset="-120"/>
              </a:rPr>
              <a:t>💡</a:t>
            </a:r>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 </a:t>
            </a:r>
            <a:pPr algn="l" indent="0" marL="0">
              <a:lnSpc>
                <a:spcPts val="6050"/>
              </a:lnSpc>
              <a:buNone/>
            </a:pPr>
            <a:r>
              <a:rPr lang="en-US" sz="4850" b="1" dirty="0">
                <a:solidFill>
                  <a:srgbClr val="F2F0F4"/>
                </a:solidFill>
                <a:latin typeface="Montserrat" pitchFamily="34" charset="0"/>
                <a:ea typeface="Montserrat" pitchFamily="34" charset="-122"/>
                <a:cs typeface="Montserrat" pitchFamily="34" charset="-120"/>
              </a:rPr>
              <a:t>Project Idea</a:t>
            </a:r>
            <a:endParaRPr lang="en-US" sz="4850" dirty="0"/>
          </a:p>
        </p:txBody>
      </p:sp>
      <p:sp>
        <p:nvSpPr>
          <p:cNvPr id="3" name="Text 1"/>
          <p:cNvSpPr/>
          <p:nvPr/>
        </p:nvSpPr>
        <p:spPr>
          <a:xfrm>
            <a:off x="864037" y="1869758"/>
            <a:ext cx="7015639" cy="385763"/>
          </a:xfrm>
          <a:prstGeom prst="rect">
            <a:avLst/>
          </a:prstGeom>
          <a:noFill/>
          <a:ln/>
        </p:spPr>
        <p:txBody>
          <a:bodyPr wrap="none" lIns="0" tIns="0" rIns="0" bIns="0" rtlCol="0" anchor="t"/>
          <a:lstStyle/>
          <a:p>
            <a:pPr algn="l" indent="0" marL="0">
              <a:lnSpc>
                <a:spcPts val="3000"/>
              </a:lnSpc>
              <a:buNone/>
            </a:pPr>
            <a:r>
              <a:rPr lang="en-US" sz="2400" dirty="0">
                <a:solidFill>
                  <a:srgbClr val="000000"/>
                </a:solidFill>
                <a:latin typeface="Montserrat" pitchFamily="34" charset="0"/>
                <a:ea typeface="Montserrat" pitchFamily="34" charset="-122"/>
                <a:cs typeface="Montserrat" pitchFamily="34" charset="-120"/>
              </a:rPr>
              <a:t>🛒</a:t>
            </a:r>
            <a:pPr algn="l"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 </a:t>
            </a:r>
            <a:pPr algn="l" indent="0" marL="0">
              <a:lnSpc>
                <a:spcPts val="3000"/>
              </a:lnSpc>
              <a:buNone/>
            </a:pPr>
            <a:r>
              <a:rPr lang="en-US" sz="2400" b="1" dirty="0">
                <a:solidFill>
                  <a:srgbClr val="F2F0F4"/>
                </a:solidFill>
                <a:latin typeface="Montserrat" pitchFamily="34" charset="0"/>
                <a:ea typeface="Montserrat" pitchFamily="34" charset="-122"/>
                <a:cs typeface="Montserrat" pitchFamily="34" charset="-120"/>
              </a:rPr>
              <a:t>A full-featured online shopping platform</a:t>
            </a:r>
            <a:endParaRPr lang="en-US" sz="2400" dirty="0"/>
          </a:p>
        </p:txBody>
      </p:sp>
      <p:pic>
        <p:nvPicPr>
          <p:cNvPr id="4" name="Image 0" descr="preencoded.png">    </p:cNvPr>
          <p:cNvPicPr>
            <a:picLocks noChangeAspect="1"/>
          </p:cNvPicPr>
          <p:nvPr/>
        </p:nvPicPr>
        <p:blipFill>
          <a:blip r:embed="rId1"/>
          <a:stretch>
            <a:fillRect/>
          </a:stretch>
        </p:blipFill>
        <p:spPr>
          <a:xfrm>
            <a:off x="864037" y="2625804"/>
            <a:ext cx="12902327" cy="1381006"/>
          </a:xfrm>
          <a:prstGeom prst="rect">
            <a:avLst/>
          </a:prstGeom>
        </p:spPr>
      </p:pic>
      <p:pic>
        <p:nvPicPr>
          <p:cNvPr id="5" name="Image 1" descr="preencoded.png">    </p:cNvPr>
          <p:cNvPicPr>
            <a:picLocks noChangeAspect="1"/>
          </p:cNvPicPr>
          <p:nvPr/>
        </p:nvPicPr>
        <p:blipFill>
          <a:blip r:embed="rId2"/>
          <a:stretch>
            <a:fillRect/>
          </a:stretch>
        </p:blipFill>
        <p:spPr>
          <a:xfrm>
            <a:off x="864037" y="4346138"/>
            <a:ext cx="12902327" cy="1381006"/>
          </a:xfrm>
          <a:prstGeom prst="rect">
            <a:avLst/>
          </a:prstGeom>
        </p:spPr>
      </p:pic>
      <p:pic>
        <p:nvPicPr>
          <p:cNvPr id="6" name="Image 2" descr="preencoded.png">    </p:cNvPr>
          <p:cNvPicPr>
            <a:picLocks noChangeAspect="1"/>
          </p:cNvPicPr>
          <p:nvPr/>
        </p:nvPicPr>
        <p:blipFill>
          <a:blip r:embed="rId3"/>
          <a:stretch>
            <a:fillRect/>
          </a:stretch>
        </p:blipFill>
        <p:spPr>
          <a:xfrm>
            <a:off x="864037" y="6066473"/>
            <a:ext cx="12902327" cy="13810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58772"/>
            <a:ext cx="6172200" cy="779145"/>
          </a:xfrm>
          <a:prstGeom prst="rect">
            <a:avLst/>
          </a:prstGeom>
          <a:noFill/>
          <a:ln/>
        </p:spPr>
        <p:txBody>
          <a:bodyPr wrap="none" lIns="0" tIns="0" rIns="0" bIns="0" rtlCol="0" anchor="t"/>
          <a:lstStyle/>
          <a:p>
            <a:pPr algn="l" indent="0" marL="0">
              <a:lnSpc>
                <a:spcPts val="6050"/>
              </a:lnSpc>
              <a:buNone/>
            </a:pPr>
            <a:r>
              <a:rPr lang="en-US" sz="4850" dirty="0">
                <a:solidFill>
                  <a:srgbClr val="000000"/>
                </a:solidFill>
                <a:latin typeface="Montserrat" pitchFamily="34" charset="0"/>
                <a:ea typeface="Montserrat" pitchFamily="34" charset="-122"/>
                <a:cs typeface="Montserrat" pitchFamily="34" charset="-120"/>
              </a:rPr>
              <a:t>🛠️</a:t>
            </a:r>
            <a:pPr algn="l" indent="0" marL="0">
              <a:lnSpc>
                <a:spcPts val="6050"/>
              </a:lnSpc>
              <a:buNone/>
            </a:pPr>
            <a:r>
              <a:rPr lang="en-US" sz="4850" b="1" dirty="0">
                <a:solidFill>
                  <a:srgbClr val="F2F0F4"/>
                </a:solidFill>
                <a:latin typeface="Montserrat" pitchFamily="34" charset="0"/>
                <a:ea typeface="Montserrat" pitchFamily="34" charset="-122"/>
                <a:cs typeface="Montserrat" pitchFamily="34" charset="-120"/>
              </a:rPr>
              <a:t> Admin Features</a:t>
            </a:r>
            <a:endParaRPr lang="en-US" sz="4850" dirty="0"/>
          </a:p>
        </p:txBody>
      </p:sp>
      <p:sp>
        <p:nvSpPr>
          <p:cNvPr id="3" name="Text 1"/>
          <p:cNvSpPr/>
          <p:nvPr/>
        </p:nvSpPr>
        <p:spPr>
          <a:xfrm>
            <a:off x="864037" y="3831669"/>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Manage products &amp; categories</a:t>
            </a:r>
            <a:endParaRPr lang="en-US" sz="1900" dirty="0"/>
          </a:p>
        </p:txBody>
      </p:sp>
      <p:sp>
        <p:nvSpPr>
          <p:cNvPr id="4" name="Text 2"/>
          <p:cNvSpPr/>
          <p:nvPr/>
        </p:nvSpPr>
        <p:spPr>
          <a:xfrm>
            <a:off x="864037" y="4313039"/>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Handle orders </a:t>
            </a:r>
            <a:endParaRPr lang="en-US" sz="1900" dirty="0"/>
          </a:p>
        </p:txBody>
      </p:sp>
      <p:sp>
        <p:nvSpPr>
          <p:cNvPr id="5" name="Text 3"/>
          <p:cNvSpPr/>
          <p:nvPr/>
        </p:nvSpPr>
        <p:spPr>
          <a:xfrm>
            <a:off x="864037" y="4794409"/>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Handle Companies &amp; users.</a:t>
            </a:r>
            <a:endParaRPr lang="en-US" sz="1900" dirty="0"/>
          </a:p>
        </p:txBody>
      </p:sp>
      <p:sp>
        <p:nvSpPr>
          <p:cNvPr id="6" name="Text 4"/>
          <p:cNvSpPr/>
          <p:nvPr/>
        </p:nvSpPr>
        <p:spPr>
          <a:xfrm>
            <a:off x="864037" y="5275778"/>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Control access via roles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2799398"/>
            <a:ext cx="7079813" cy="779145"/>
          </a:xfrm>
          <a:prstGeom prst="rect">
            <a:avLst/>
          </a:prstGeom>
          <a:noFill/>
          <a:ln/>
        </p:spPr>
        <p:txBody>
          <a:bodyPr wrap="none" lIns="0" tIns="0" rIns="0" bIns="0" rtlCol="0" anchor="t"/>
          <a:lstStyle/>
          <a:p>
            <a:pPr algn="l" indent="0" marL="0">
              <a:lnSpc>
                <a:spcPts val="6050"/>
              </a:lnSpc>
              <a:buNone/>
            </a:pPr>
            <a:r>
              <a:rPr lang="en-US" sz="4850" dirty="0">
                <a:solidFill>
                  <a:srgbClr val="000000"/>
                </a:solidFill>
                <a:latin typeface="Montserrat" pitchFamily="34" charset="0"/>
                <a:ea typeface="Montserrat" pitchFamily="34" charset="-122"/>
                <a:cs typeface="Montserrat" pitchFamily="34" charset="-120"/>
              </a:rPr>
              <a:t>👤</a:t>
            </a:r>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 </a:t>
            </a:r>
            <a:pPr algn="l" indent="0" marL="0">
              <a:lnSpc>
                <a:spcPts val="6050"/>
              </a:lnSpc>
              <a:buNone/>
            </a:pPr>
            <a:r>
              <a:rPr lang="en-US" sz="4850" b="1" dirty="0">
                <a:solidFill>
                  <a:srgbClr val="F2F0F4"/>
                </a:solidFill>
                <a:latin typeface="Montserrat" pitchFamily="34" charset="0"/>
                <a:ea typeface="Montserrat" pitchFamily="34" charset="-122"/>
                <a:cs typeface="Montserrat" pitchFamily="34" charset="-120"/>
              </a:rPr>
              <a:t>Customer Features</a:t>
            </a:r>
            <a:endParaRPr lang="en-US" sz="4850" dirty="0"/>
          </a:p>
        </p:txBody>
      </p:sp>
      <p:sp>
        <p:nvSpPr>
          <p:cNvPr id="3" name="Text 1"/>
          <p:cNvSpPr/>
          <p:nvPr/>
        </p:nvSpPr>
        <p:spPr>
          <a:xfrm>
            <a:off x="864037" y="4072295"/>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Browse products</a:t>
            </a:r>
            <a:endParaRPr lang="en-US" sz="1900" dirty="0"/>
          </a:p>
        </p:txBody>
      </p:sp>
      <p:sp>
        <p:nvSpPr>
          <p:cNvPr id="4" name="Text 2"/>
          <p:cNvSpPr/>
          <p:nvPr/>
        </p:nvSpPr>
        <p:spPr>
          <a:xfrm>
            <a:off x="864037" y="4553664"/>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Add items to a shopping cart</a:t>
            </a:r>
            <a:endParaRPr lang="en-US" sz="1900" dirty="0"/>
          </a:p>
        </p:txBody>
      </p:sp>
      <p:sp>
        <p:nvSpPr>
          <p:cNvPr id="5" name="Text 3"/>
          <p:cNvSpPr/>
          <p:nvPr/>
        </p:nvSpPr>
        <p:spPr>
          <a:xfrm>
            <a:off x="864037" y="5035034"/>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Place orders through a secure checkout process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565553"/>
            <a:ext cx="7019925" cy="779145"/>
          </a:xfrm>
          <a:prstGeom prst="rect">
            <a:avLst/>
          </a:prstGeom>
          <a:noFill/>
          <a:ln/>
        </p:spPr>
        <p:txBody>
          <a:bodyPr wrap="none" lIns="0" tIns="0" rIns="0" bIns="0" rtlCol="0" anchor="t"/>
          <a:lstStyle/>
          <a:p>
            <a:pPr algn="l" indent="0" marL="0">
              <a:lnSpc>
                <a:spcPts val="6050"/>
              </a:lnSpc>
              <a:buNone/>
            </a:pPr>
            <a:r>
              <a:rPr lang="en-US" sz="4850" dirty="0">
                <a:solidFill>
                  <a:srgbClr val="000000"/>
                </a:solidFill>
                <a:latin typeface="Montserrat" pitchFamily="34" charset="0"/>
                <a:ea typeface="Montserrat" pitchFamily="34" charset="-122"/>
                <a:cs typeface="Montserrat" pitchFamily="34" charset="-120"/>
              </a:rPr>
              <a:t>💻</a:t>
            </a:r>
            <a:pPr algn="l"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 </a:t>
            </a:r>
            <a:pPr algn="l" indent="0" marL="0">
              <a:lnSpc>
                <a:spcPts val="6050"/>
              </a:lnSpc>
              <a:buNone/>
            </a:pPr>
            <a:r>
              <a:rPr lang="en-US" sz="4850" b="1" dirty="0">
                <a:solidFill>
                  <a:srgbClr val="F2F0F4"/>
                </a:solidFill>
                <a:latin typeface="Montserrat" pitchFamily="34" charset="0"/>
                <a:ea typeface="Montserrat" pitchFamily="34" charset="-122"/>
                <a:cs typeface="Montserrat" pitchFamily="34" charset="-120"/>
              </a:rPr>
              <a:t>Technologies Used</a:t>
            </a:r>
            <a:endParaRPr lang="en-US" sz="4850" dirty="0"/>
          </a:p>
        </p:txBody>
      </p:sp>
      <p:sp>
        <p:nvSpPr>
          <p:cNvPr id="3" name="Text 1"/>
          <p:cNvSpPr/>
          <p:nvPr/>
        </p:nvSpPr>
        <p:spPr>
          <a:xfrm>
            <a:off x="864037" y="2838450"/>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ASP.NET Core</a:t>
            </a:r>
            <a:endParaRPr lang="en-US" sz="1900" dirty="0"/>
          </a:p>
        </p:txBody>
      </p:sp>
      <p:sp>
        <p:nvSpPr>
          <p:cNvPr id="4" name="Text 2"/>
          <p:cNvSpPr/>
          <p:nvPr/>
        </p:nvSpPr>
        <p:spPr>
          <a:xfrm>
            <a:off x="864037" y="3327440"/>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Razor Pages</a:t>
            </a:r>
            <a:endParaRPr lang="en-US" sz="1900" dirty="0"/>
          </a:p>
        </p:txBody>
      </p:sp>
      <p:sp>
        <p:nvSpPr>
          <p:cNvPr id="5" name="Text 3"/>
          <p:cNvSpPr/>
          <p:nvPr/>
        </p:nvSpPr>
        <p:spPr>
          <a:xfrm>
            <a:off x="864037" y="3816429"/>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Entity Framework Core</a:t>
            </a:r>
            <a:endParaRPr lang="en-US" sz="1900" dirty="0"/>
          </a:p>
        </p:txBody>
      </p:sp>
      <p:sp>
        <p:nvSpPr>
          <p:cNvPr id="6" name="Text 4"/>
          <p:cNvSpPr/>
          <p:nvPr/>
        </p:nvSpPr>
        <p:spPr>
          <a:xfrm>
            <a:off x="864037" y="4305419"/>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Visual Studio</a:t>
            </a:r>
            <a:endParaRPr lang="en-US" sz="1900" dirty="0"/>
          </a:p>
        </p:txBody>
      </p:sp>
      <p:sp>
        <p:nvSpPr>
          <p:cNvPr id="7" name="Text 5"/>
          <p:cNvSpPr/>
          <p:nvPr/>
        </p:nvSpPr>
        <p:spPr>
          <a:xfrm>
            <a:off x="864037" y="4794409"/>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C#</a:t>
            </a:r>
            <a:endParaRPr lang="en-US" sz="1900" dirty="0"/>
          </a:p>
        </p:txBody>
      </p:sp>
      <p:sp>
        <p:nvSpPr>
          <p:cNvPr id="8" name="Text 6"/>
          <p:cNvSpPr/>
          <p:nvPr/>
        </p:nvSpPr>
        <p:spPr>
          <a:xfrm>
            <a:off x="864037" y="5283398"/>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SQL Server</a:t>
            </a:r>
            <a:endParaRPr lang="en-US" sz="1900" dirty="0"/>
          </a:p>
        </p:txBody>
      </p:sp>
      <p:sp>
        <p:nvSpPr>
          <p:cNvPr id="9" name="Text 7"/>
          <p:cNvSpPr/>
          <p:nvPr/>
        </p:nvSpPr>
        <p:spPr>
          <a:xfrm>
            <a:off x="864037" y="5772388"/>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HTML / CSS / JavaScript</a:t>
            </a:r>
            <a:endParaRPr lang="en-US" sz="1900" dirty="0"/>
          </a:p>
        </p:txBody>
      </p:sp>
      <p:sp>
        <p:nvSpPr>
          <p:cNvPr id="10" name="Text 8"/>
          <p:cNvSpPr/>
          <p:nvPr/>
        </p:nvSpPr>
        <p:spPr>
          <a:xfrm>
            <a:off x="864037" y="6261378"/>
            <a:ext cx="12902327" cy="40266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000000"/>
                </a:solidFill>
                <a:latin typeface="Heebo Light" pitchFamily="34" charset="0"/>
                <a:ea typeface="Heebo Light" pitchFamily="34" charset="-122"/>
                <a:cs typeface="Heebo Light" pitchFamily="34" charset="-120"/>
              </a:rPr>
              <a:t>📦</a:t>
            </a:r>
            <a:pPr algn="l"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 Stripe API </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3545" y="683895"/>
            <a:ext cx="4249103" cy="538758"/>
          </a:xfrm>
          <a:prstGeom prst="rect">
            <a:avLst/>
          </a:prstGeom>
          <a:noFill/>
          <a:ln/>
        </p:spPr>
        <p:txBody>
          <a:bodyPr wrap="none" lIns="0" tIns="0" rIns="0" bIns="0" rtlCol="0" anchor="t"/>
          <a:lstStyle/>
          <a:p>
            <a:pPr algn="l" indent="0" marL="0">
              <a:lnSpc>
                <a:spcPts val="4150"/>
              </a:lnSpc>
              <a:buNone/>
            </a:pPr>
            <a:r>
              <a:rPr lang="en-US" sz="3300" dirty="0">
                <a:solidFill>
                  <a:srgbClr val="000000"/>
                </a:solidFill>
                <a:latin typeface="Montserrat" pitchFamily="34" charset="0"/>
                <a:ea typeface="Montserrat" pitchFamily="34" charset="-122"/>
                <a:cs typeface="Montserrat" pitchFamily="34" charset="-120"/>
              </a:rPr>
              <a:t>👥</a:t>
            </a:r>
            <a:pPr algn="l" indent="0" marL="0">
              <a:lnSpc>
                <a:spcPts val="4150"/>
              </a:lnSpc>
              <a:buNone/>
            </a:pPr>
            <a:r>
              <a:rPr lang="en-US" sz="3300" dirty="0">
                <a:solidFill>
                  <a:srgbClr val="F2F0F4"/>
                </a:solidFill>
                <a:latin typeface="Montserrat" pitchFamily="34" charset="0"/>
                <a:ea typeface="Montserrat" pitchFamily="34" charset="-122"/>
                <a:cs typeface="Montserrat" pitchFamily="34" charset="-120"/>
              </a:rPr>
              <a:t> </a:t>
            </a:r>
            <a:pPr algn="l" indent="0" marL="0">
              <a:lnSpc>
                <a:spcPts val="4150"/>
              </a:lnSpc>
              <a:buNone/>
            </a:pPr>
            <a:r>
              <a:rPr lang="en-US" sz="3300" b="1" dirty="0">
                <a:solidFill>
                  <a:srgbClr val="F2F0F4"/>
                </a:solidFill>
                <a:latin typeface="Montserrat" pitchFamily="34" charset="0"/>
                <a:ea typeface="Montserrat" pitchFamily="34" charset="-122"/>
                <a:cs typeface="Montserrat" pitchFamily="34" charset="-120"/>
              </a:rPr>
              <a:t>User Roles</a:t>
            </a:r>
            <a:endParaRPr lang="en-US" sz="3300" dirty="0"/>
          </a:p>
        </p:txBody>
      </p:sp>
      <p:pic>
        <p:nvPicPr>
          <p:cNvPr id="3" name="Image 0" descr="preencoded.png">    </p:cNvPr>
          <p:cNvPicPr>
            <a:picLocks noChangeAspect="1"/>
          </p:cNvPicPr>
          <p:nvPr/>
        </p:nvPicPr>
        <p:blipFill>
          <a:blip r:embed="rId1"/>
          <a:stretch>
            <a:fillRect/>
          </a:stretch>
        </p:blipFill>
        <p:spPr>
          <a:xfrm>
            <a:off x="3480078" y="1647468"/>
            <a:ext cx="965835" cy="965835"/>
          </a:xfrm>
          <a:prstGeom prst="rect">
            <a:avLst/>
          </a:prstGeom>
        </p:spPr>
      </p:pic>
      <p:sp>
        <p:nvSpPr>
          <p:cNvPr id="4" name="Text 1"/>
          <p:cNvSpPr/>
          <p:nvPr/>
        </p:nvSpPr>
        <p:spPr>
          <a:xfrm>
            <a:off x="2369582" y="2825710"/>
            <a:ext cx="3186827" cy="398383"/>
          </a:xfrm>
          <a:prstGeom prst="rect">
            <a:avLst/>
          </a:prstGeom>
          <a:noFill/>
          <a:ln/>
        </p:spPr>
        <p:txBody>
          <a:bodyPr wrap="none" lIns="0" tIns="0" rIns="0" bIns="0" rtlCol="0" anchor="t"/>
          <a:lstStyle/>
          <a:p>
            <a:pPr algn="ctr" indent="0" marL="0">
              <a:lnSpc>
                <a:spcPts val="3100"/>
              </a:lnSpc>
              <a:buNone/>
            </a:pPr>
            <a:r>
              <a:rPr lang="en-US" sz="2500" b="1" dirty="0">
                <a:solidFill>
                  <a:srgbClr val="DCD7E5"/>
                </a:solidFill>
                <a:latin typeface="Montserrat" pitchFamily="34" charset="0"/>
                <a:ea typeface="Montserrat" pitchFamily="34" charset="-122"/>
                <a:cs typeface="Montserrat" pitchFamily="34" charset="-120"/>
              </a:rPr>
              <a:t>Admin</a:t>
            </a:r>
            <a:endParaRPr lang="en-US" sz="2500" dirty="0"/>
          </a:p>
        </p:txBody>
      </p:sp>
      <p:sp>
        <p:nvSpPr>
          <p:cNvPr id="5" name="Text 2"/>
          <p:cNvSpPr/>
          <p:nvPr/>
        </p:nvSpPr>
        <p:spPr>
          <a:xfrm>
            <a:off x="743545" y="3351490"/>
            <a:ext cx="6438900" cy="339804"/>
          </a:xfrm>
          <a:prstGeom prst="rect">
            <a:avLst/>
          </a:prstGeom>
          <a:noFill/>
          <a:ln/>
        </p:spPr>
        <p:txBody>
          <a:bodyPr wrap="non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Manage products, categories, companies, users, and orders</a:t>
            </a:r>
            <a:endParaRPr lang="en-US" sz="1650" dirty="0"/>
          </a:p>
        </p:txBody>
      </p:sp>
      <p:pic>
        <p:nvPicPr>
          <p:cNvPr id="6" name="Image 1" descr="preencoded.png">    </p:cNvPr>
          <p:cNvPicPr>
            <a:picLocks noChangeAspect="1"/>
          </p:cNvPicPr>
          <p:nvPr/>
        </p:nvPicPr>
        <p:blipFill>
          <a:blip r:embed="rId2"/>
          <a:stretch>
            <a:fillRect/>
          </a:stretch>
        </p:blipFill>
        <p:spPr>
          <a:xfrm>
            <a:off x="10184487" y="1647468"/>
            <a:ext cx="965835" cy="965835"/>
          </a:xfrm>
          <a:prstGeom prst="rect">
            <a:avLst/>
          </a:prstGeom>
        </p:spPr>
      </p:pic>
      <p:sp>
        <p:nvSpPr>
          <p:cNvPr id="7" name="Text 3"/>
          <p:cNvSpPr/>
          <p:nvPr/>
        </p:nvSpPr>
        <p:spPr>
          <a:xfrm>
            <a:off x="9073991" y="2825710"/>
            <a:ext cx="3186827" cy="398383"/>
          </a:xfrm>
          <a:prstGeom prst="rect">
            <a:avLst/>
          </a:prstGeom>
          <a:noFill/>
          <a:ln/>
        </p:spPr>
        <p:txBody>
          <a:bodyPr wrap="none" lIns="0" tIns="0" rIns="0" bIns="0" rtlCol="0" anchor="t"/>
          <a:lstStyle/>
          <a:p>
            <a:pPr algn="ctr" indent="0" marL="0">
              <a:lnSpc>
                <a:spcPts val="3100"/>
              </a:lnSpc>
              <a:buNone/>
            </a:pPr>
            <a:r>
              <a:rPr lang="en-US" sz="2500" b="1" dirty="0">
                <a:solidFill>
                  <a:srgbClr val="DCD7E5"/>
                </a:solidFill>
                <a:latin typeface="Montserrat" pitchFamily="34" charset="0"/>
                <a:ea typeface="Montserrat" pitchFamily="34" charset="-122"/>
                <a:cs typeface="Montserrat" pitchFamily="34" charset="-120"/>
              </a:rPr>
              <a:t>Customer</a:t>
            </a:r>
            <a:endParaRPr lang="en-US" sz="2500" dirty="0"/>
          </a:p>
        </p:txBody>
      </p:sp>
      <p:sp>
        <p:nvSpPr>
          <p:cNvPr id="8" name="Text 4"/>
          <p:cNvSpPr/>
          <p:nvPr/>
        </p:nvSpPr>
        <p:spPr>
          <a:xfrm>
            <a:off x="7447955" y="3351490"/>
            <a:ext cx="6438900" cy="339804"/>
          </a:xfrm>
          <a:prstGeom prst="rect">
            <a:avLst/>
          </a:prstGeom>
          <a:noFill/>
          <a:ln/>
        </p:spPr>
        <p:txBody>
          <a:bodyPr wrap="non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Browse products, add to cart, place orders, and view order history</a:t>
            </a:r>
            <a:endParaRPr lang="en-US" sz="1650" dirty="0"/>
          </a:p>
        </p:txBody>
      </p:sp>
      <p:pic>
        <p:nvPicPr>
          <p:cNvPr id="9" name="Image 2" descr="preencoded.png">    </p:cNvPr>
          <p:cNvPicPr>
            <a:picLocks noChangeAspect="1"/>
          </p:cNvPicPr>
          <p:nvPr/>
        </p:nvPicPr>
        <p:blipFill>
          <a:blip r:embed="rId3"/>
          <a:stretch>
            <a:fillRect/>
          </a:stretch>
        </p:blipFill>
        <p:spPr>
          <a:xfrm>
            <a:off x="3480078" y="4116110"/>
            <a:ext cx="965835" cy="965835"/>
          </a:xfrm>
          <a:prstGeom prst="rect">
            <a:avLst/>
          </a:prstGeom>
        </p:spPr>
      </p:pic>
      <p:sp>
        <p:nvSpPr>
          <p:cNvPr id="10" name="Text 5"/>
          <p:cNvSpPr/>
          <p:nvPr/>
        </p:nvSpPr>
        <p:spPr>
          <a:xfrm>
            <a:off x="2369582" y="5294352"/>
            <a:ext cx="3186827" cy="398383"/>
          </a:xfrm>
          <a:prstGeom prst="rect">
            <a:avLst/>
          </a:prstGeom>
          <a:noFill/>
          <a:ln/>
        </p:spPr>
        <p:txBody>
          <a:bodyPr wrap="none" lIns="0" tIns="0" rIns="0" bIns="0" rtlCol="0" anchor="t"/>
          <a:lstStyle/>
          <a:p>
            <a:pPr algn="ctr" indent="0" marL="0">
              <a:lnSpc>
                <a:spcPts val="3100"/>
              </a:lnSpc>
              <a:buNone/>
            </a:pPr>
            <a:r>
              <a:rPr lang="en-US" sz="2500" b="1" dirty="0">
                <a:solidFill>
                  <a:srgbClr val="DCD7E5"/>
                </a:solidFill>
                <a:latin typeface="Montserrat" pitchFamily="34" charset="0"/>
                <a:ea typeface="Montserrat" pitchFamily="34" charset="-122"/>
                <a:cs typeface="Montserrat" pitchFamily="34" charset="-120"/>
              </a:rPr>
              <a:t>Company </a:t>
            </a:r>
            <a:endParaRPr lang="en-US" sz="2500" dirty="0"/>
          </a:p>
        </p:txBody>
      </p:sp>
      <p:sp>
        <p:nvSpPr>
          <p:cNvPr id="11" name="Text 6"/>
          <p:cNvSpPr/>
          <p:nvPr/>
        </p:nvSpPr>
        <p:spPr>
          <a:xfrm>
            <a:off x="743545" y="5820132"/>
            <a:ext cx="6438900" cy="339804"/>
          </a:xfrm>
          <a:prstGeom prst="rect">
            <a:avLst/>
          </a:prstGeom>
          <a:noFill/>
          <a:ln/>
        </p:spPr>
        <p:txBody>
          <a:bodyPr wrap="non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Customers with special access and pricing options</a:t>
            </a:r>
            <a:endParaRPr lang="en-US" sz="1650" dirty="0"/>
          </a:p>
        </p:txBody>
      </p:sp>
      <p:pic>
        <p:nvPicPr>
          <p:cNvPr id="12" name="Image 3" descr="preencoded.png">    </p:cNvPr>
          <p:cNvPicPr>
            <a:picLocks noChangeAspect="1"/>
          </p:cNvPicPr>
          <p:nvPr/>
        </p:nvPicPr>
        <p:blipFill>
          <a:blip r:embed="rId4"/>
          <a:stretch>
            <a:fillRect/>
          </a:stretch>
        </p:blipFill>
        <p:spPr>
          <a:xfrm>
            <a:off x="10184487" y="4116110"/>
            <a:ext cx="965835" cy="965835"/>
          </a:xfrm>
          <a:prstGeom prst="rect">
            <a:avLst/>
          </a:prstGeom>
        </p:spPr>
      </p:pic>
      <p:sp>
        <p:nvSpPr>
          <p:cNvPr id="13" name="Text 7"/>
          <p:cNvSpPr/>
          <p:nvPr/>
        </p:nvSpPr>
        <p:spPr>
          <a:xfrm>
            <a:off x="9073991" y="5294352"/>
            <a:ext cx="3186827" cy="398383"/>
          </a:xfrm>
          <a:prstGeom prst="rect">
            <a:avLst/>
          </a:prstGeom>
          <a:noFill/>
          <a:ln/>
        </p:spPr>
        <p:txBody>
          <a:bodyPr wrap="none" lIns="0" tIns="0" rIns="0" bIns="0" rtlCol="0" anchor="t"/>
          <a:lstStyle/>
          <a:p>
            <a:pPr algn="ctr" indent="0" marL="0">
              <a:lnSpc>
                <a:spcPts val="3100"/>
              </a:lnSpc>
              <a:buNone/>
            </a:pPr>
            <a:r>
              <a:rPr lang="en-US" sz="2500" dirty="0">
                <a:solidFill>
                  <a:srgbClr val="DCD7E5"/>
                </a:solidFill>
                <a:latin typeface="Montserrat" pitchFamily="34" charset="0"/>
                <a:ea typeface="Montserrat" pitchFamily="34" charset="-122"/>
                <a:cs typeface="Montserrat" pitchFamily="34" charset="-120"/>
              </a:rPr>
              <a:t>Employee</a:t>
            </a:r>
            <a:endParaRPr lang="en-US" sz="2500" dirty="0"/>
          </a:p>
        </p:txBody>
      </p:sp>
      <p:sp>
        <p:nvSpPr>
          <p:cNvPr id="14" name="Text 8"/>
          <p:cNvSpPr/>
          <p:nvPr/>
        </p:nvSpPr>
        <p:spPr>
          <a:xfrm>
            <a:off x="7447955" y="5820132"/>
            <a:ext cx="6438900" cy="679609"/>
          </a:xfrm>
          <a:prstGeom prst="rect">
            <a:avLst/>
          </a:prstGeom>
          <a:noFill/>
          <a:ln/>
        </p:spPr>
        <p:txBody>
          <a:bodyPr wrap="squar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Assist in order processing, customer support, and managing daily operations</a:t>
            </a:r>
            <a:endParaRPr lang="en-US" sz="1650" dirty="0"/>
          </a:p>
        </p:txBody>
      </p:sp>
      <p:sp>
        <p:nvSpPr>
          <p:cNvPr id="15" name="Text 9"/>
          <p:cNvSpPr/>
          <p:nvPr/>
        </p:nvSpPr>
        <p:spPr>
          <a:xfrm>
            <a:off x="7447955" y="6627138"/>
            <a:ext cx="6438900" cy="339804"/>
          </a:xfrm>
          <a:prstGeom prst="rect">
            <a:avLst/>
          </a:prstGeom>
          <a:noFill/>
          <a:ln/>
        </p:spPr>
        <p:txBody>
          <a:bodyPr wrap="none" lIns="0" tIns="0" rIns="0" bIns="0" rtlCol="0" anchor="t"/>
          <a:lstStyle/>
          <a:p>
            <a:pPr algn="ctr" indent="0" marL="0">
              <a:lnSpc>
                <a:spcPts val="2650"/>
              </a:lnSpc>
              <a:buNone/>
            </a:pPr>
            <a:endParaRPr lang="en-US" sz="1650" dirty="0"/>
          </a:p>
        </p:txBody>
      </p:sp>
      <p:sp>
        <p:nvSpPr>
          <p:cNvPr id="16" name="Text 10"/>
          <p:cNvSpPr/>
          <p:nvPr/>
        </p:nvSpPr>
        <p:spPr>
          <a:xfrm>
            <a:off x="743545" y="7205901"/>
            <a:ext cx="13143309" cy="339804"/>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679853"/>
            <a:ext cx="6172200" cy="771525"/>
          </a:xfrm>
          <a:prstGeom prst="rect">
            <a:avLst/>
          </a:prstGeom>
          <a:noFill/>
          <a:ln/>
        </p:spPr>
        <p:txBody>
          <a:bodyPr wrap="none" lIns="0" tIns="0" rIns="0" bIns="0" rtlCol="0" anchor="t"/>
          <a:lstStyle/>
          <a:p>
            <a:pPr algn="l" indent="0" marL="0">
              <a:lnSpc>
                <a:spcPts val="6050"/>
              </a:lnSpc>
              <a:buNone/>
            </a:pPr>
            <a:r>
              <a:rPr lang="en-US" sz="4850" b="1" dirty="0">
                <a:solidFill>
                  <a:srgbClr val="F2F0F4"/>
                </a:solidFill>
                <a:latin typeface="Montserrat" pitchFamily="34" charset="0"/>
                <a:ea typeface="Montserrat" pitchFamily="34" charset="-122"/>
                <a:cs typeface="Montserrat" pitchFamily="34" charset="-120"/>
              </a:rPr>
              <a:t>Services Provided</a:t>
            </a:r>
            <a:endParaRPr lang="en-US" sz="4850" dirty="0"/>
          </a:p>
        </p:txBody>
      </p:sp>
      <p:sp>
        <p:nvSpPr>
          <p:cNvPr id="3" name="Shape 1"/>
          <p:cNvSpPr/>
          <p:nvPr/>
        </p:nvSpPr>
        <p:spPr>
          <a:xfrm>
            <a:off x="864037" y="3222784"/>
            <a:ext cx="12902327" cy="30480"/>
          </a:xfrm>
          <a:prstGeom prst="roundRect">
            <a:avLst>
              <a:gd name="adj" fmla="val 340200"/>
            </a:avLst>
          </a:prstGeom>
          <a:solidFill>
            <a:srgbClr val="4A2C85"/>
          </a:solidFill>
          <a:ln/>
        </p:spPr>
      </p:sp>
      <p:sp>
        <p:nvSpPr>
          <p:cNvPr id="4" name="Shape 2"/>
          <p:cNvSpPr/>
          <p:nvPr/>
        </p:nvSpPr>
        <p:spPr>
          <a:xfrm>
            <a:off x="2896195" y="3222724"/>
            <a:ext cx="30480" cy="740569"/>
          </a:xfrm>
          <a:prstGeom prst="roundRect">
            <a:avLst>
              <a:gd name="adj" fmla="val 340200"/>
            </a:avLst>
          </a:prstGeom>
          <a:solidFill>
            <a:srgbClr val="4A2C85"/>
          </a:solidFill>
          <a:ln/>
        </p:spPr>
      </p:sp>
      <p:sp>
        <p:nvSpPr>
          <p:cNvPr id="5" name="Shape 3"/>
          <p:cNvSpPr/>
          <p:nvPr/>
        </p:nvSpPr>
        <p:spPr>
          <a:xfrm>
            <a:off x="2633782" y="2945070"/>
            <a:ext cx="555427" cy="555427"/>
          </a:xfrm>
          <a:prstGeom prst="roundRect">
            <a:avLst>
              <a:gd name="adj" fmla="val 18669"/>
            </a:avLst>
          </a:prstGeom>
          <a:solidFill>
            <a:srgbClr val="31136C"/>
          </a:solidFill>
          <a:ln w="15240">
            <a:solidFill>
              <a:srgbClr val="4A2C85"/>
            </a:solidFill>
            <a:prstDash val="solid"/>
          </a:ln>
        </p:spPr>
      </p:sp>
      <p:sp>
        <p:nvSpPr>
          <p:cNvPr id="6" name="Text 4"/>
          <p:cNvSpPr/>
          <p:nvPr/>
        </p:nvSpPr>
        <p:spPr>
          <a:xfrm>
            <a:off x="2726293" y="2991267"/>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1</a:t>
            </a:r>
            <a:endParaRPr lang="en-US" sz="2900" dirty="0"/>
          </a:p>
        </p:txBody>
      </p:sp>
      <p:sp>
        <p:nvSpPr>
          <p:cNvPr id="7" name="Text 5"/>
          <p:cNvSpPr/>
          <p:nvPr/>
        </p:nvSpPr>
        <p:spPr>
          <a:xfrm>
            <a:off x="1110853" y="4210407"/>
            <a:ext cx="3601403" cy="462796"/>
          </a:xfrm>
          <a:prstGeom prst="rect">
            <a:avLst/>
          </a:prstGeom>
          <a:noFill/>
          <a:ln/>
        </p:spPr>
        <p:txBody>
          <a:bodyPr wrap="none" lIns="0" tIns="0" rIns="0" bIns="0" rtlCol="0" anchor="t"/>
          <a:lstStyle/>
          <a:p>
            <a:pPr algn="ctr" indent="0" marL="0">
              <a:lnSpc>
                <a:spcPts val="3600"/>
              </a:lnSpc>
              <a:buNone/>
            </a:pPr>
            <a:r>
              <a:rPr lang="en-US" sz="2900" dirty="0">
                <a:solidFill>
                  <a:srgbClr val="DCD7E5"/>
                </a:solidFill>
                <a:latin typeface="Montserrat" pitchFamily="34" charset="0"/>
                <a:ea typeface="Montserrat" pitchFamily="34" charset="-122"/>
                <a:cs typeface="Montserrat" pitchFamily="34" charset="-120"/>
              </a:rPr>
              <a:t>Product Catalog</a:t>
            </a:r>
            <a:endParaRPr lang="en-US" sz="2900" dirty="0"/>
          </a:p>
        </p:txBody>
      </p:sp>
      <p:sp>
        <p:nvSpPr>
          <p:cNvPr id="8" name="Text 6"/>
          <p:cNvSpPr/>
          <p:nvPr/>
        </p:nvSpPr>
        <p:spPr>
          <a:xfrm>
            <a:off x="1110853" y="4821317"/>
            <a:ext cx="3601403" cy="1185148"/>
          </a:xfrm>
          <a:prstGeom prst="rect">
            <a:avLst/>
          </a:prstGeom>
          <a:noFill/>
          <a:ln/>
        </p:spPr>
        <p:txBody>
          <a:bodyPr wrap="square" lIns="0" tIns="0" rIns="0" bIns="0" rtlCol="0" anchor="t"/>
          <a:lstStyle/>
          <a:p>
            <a:pPr algn="ct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with filtering options, Search functionality to quickly find products</a:t>
            </a:r>
            <a:endParaRPr lang="en-US" sz="1900" dirty="0"/>
          </a:p>
        </p:txBody>
      </p:sp>
      <p:sp>
        <p:nvSpPr>
          <p:cNvPr id="9" name="Text 7"/>
          <p:cNvSpPr/>
          <p:nvPr/>
        </p:nvSpPr>
        <p:spPr>
          <a:xfrm>
            <a:off x="1110853" y="6154579"/>
            <a:ext cx="3601403" cy="395049"/>
          </a:xfrm>
          <a:prstGeom prst="rect">
            <a:avLst/>
          </a:prstGeom>
          <a:noFill/>
          <a:ln/>
        </p:spPr>
        <p:txBody>
          <a:bodyPr wrap="none" lIns="0" tIns="0" rIns="0" bIns="0" rtlCol="0" anchor="t"/>
          <a:lstStyle/>
          <a:p>
            <a:pPr algn="ctr" indent="0" marL="0">
              <a:lnSpc>
                <a:spcPts val="3100"/>
              </a:lnSpc>
              <a:buNone/>
            </a:pPr>
            <a:endParaRPr lang="en-US" sz="1900" dirty="0"/>
          </a:p>
        </p:txBody>
      </p:sp>
      <p:sp>
        <p:nvSpPr>
          <p:cNvPr id="10" name="Shape 8"/>
          <p:cNvSpPr/>
          <p:nvPr/>
        </p:nvSpPr>
        <p:spPr>
          <a:xfrm>
            <a:off x="7299841" y="3222724"/>
            <a:ext cx="30480" cy="740569"/>
          </a:xfrm>
          <a:prstGeom prst="roundRect">
            <a:avLst>
              <a:gd name="adj" fmla="val 340200"/>
            </a:avLst>
          </a:prstGeom>
          <a:solidFill>
            <a:srgbClr val="4A2C85"/>
          </a:solidFill>
          <a:ln/>
        </p:spPr>
      </p:sp>
      <p:sp>
        <p:nvSpPr>
          <p:cNvPr id="11" name="Shape 9"/>
          <p:cNvSpPr/>
          <p:nvPr/>
        </p:nvSpPr>
        <p:spPr>
          <a:xfrm>
            <a:off x="7037427" y="2945070"/>
            <a:ext cx="555427" cy="555427"/>
          </a:xfrm>
          <a:prstGeom prst="roundRect">
            <a:avLst>
              <a:gd name="adj" fmla="val 18669"/>
            </a:avLst>
          </a:prstGeom>
          <a:solidFill>
            <a:srgbClr val="31136C"/>
          </a:solidFill>
          <a:ln w="15240">
            <a:solidFill>
              <a:srgbClr val="4A2C85"/>
            </a:solidFill>
            <a:prstDash val="solid"/>
          </a:ln>
        </p:spPr>
      </p:sp>
      <p:sp>
        <p:nvSpPr>
          <p:cNvPr id="12" name="Text 10"/>
          <p:cNvSpPr/>
          <p:nvPr/>
        </p:nvSpPr>
        <p:spPr>
          <a:xfrm>
            <a:off x="7129939" y="2991267"/>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2</a:t>
            </a:r>
            <a:endParaRPr lang="en-US" sz="2900" dirty="0"/>
          </a:p>
        </p:txBody>
      </p:sp>
      <p:sp>
        <p:nvSpPr>
          <p:cNvPr id="13" name="Text 11"/>
          <p:cNvSpPr/>
          <p:nvPr/>
        </p:nvSpPr>
        <p:spPr>
          <a:xfrm>
            <a:off x="5514499" y="4210407"/>
            <a:ext cx="3601403" cy="462796"/>
          </a:xfrm>
          <a:prstGeom prst="rect">
            <a:avLst/>
          </a:prstGeom>
          <a:noFill/>
          <a:ln/>
        </p:spPr>
        <p:txBody>
          <a:bodyPr wrap="none" lIns="0" tIns="0" rIns="0" bIns="0" rtlCol="0" anchor="t"/>
          <a:lstStyle/>
          <a:p>
            <a:pPr algn="ctr" indent="0" marL="0">
              <a:lnSpc>
                <a:spcPts val="3600"/>
              </a:lnSpc>
              <a:buNone/>
            </a:pPr>
            <a:r>
              <a:rPr lang="en-US" sz="2900" dirty="0">
                <a:solidFill>
                  <a:srgbClr val="DCD7E5"/>
                </a:solidFill>
                <a:latin typeface="Montserrat" pitchFamily="34" charset="0"/>
                <a:ea typeface="Montserrat" pitchFamily="34" charset="-122"/>
                <a:cs typeface="Montserrat" pitchFamily="34" charset="-120"/>
              </a:rPr>
              <a:t>Shopping Cart</a:t>
            </a:r>
            <a:pPr algn="ctr" indent="0" marL="0">
              <a:lnSpc>
                <a:spcPts val="3600"/>
              </a:lnSpc>
              <a:buNone/>
            </a:pPr>
            <a:r>
              <a:rPr lang="en-US" sz="2900" b="1" dirty="0">
                <a:solidFill>
                  <a:srgbClr val="DCD7E5"/>
                </a:solidFill>
                <a:latin typeface="Montserrat" pitchFamily="34" charset="0"/>
                <a:ea typeface="Montserrat" pitchFamily="34" charset="-122"/>
                <a:cs typeface="Montserrat" pitchFamily="34" charset="-120"/>
              </a:rPr>
              <a:t> </a:t>
            </a:r>
            <a:endParaRPr lang="en-US" sz="2900" dirty="0"/>
          </a:p>
        </p:txBody>
      </p:sp>
      <p:sp>
        <p:nvSpPr>
          <p:cNvPr id="14" name="Text 12"/>
          <p:cNvSpPr/>
          <p:nvPr/>
        </p:nvSpPr>
        <p:spPr>
          <a:xfrm>
            <a:off x="5514499" y="4821317"/>
            <a:ext cx="3601403" cy="790099"/>
          </a:xfrm>
          <a:prstGeom prst="rect">
            <a:avLst/>
          </a:prstGeom>
          <a:noFill/>
          <a:ln/>
        </p:spPr>
        <p:txBody>
          <a:bodyPr wrap="square" lIns="0" tIns="0" rIns="0" bIns="0" rtlCol="0" anchor="t"/>
          <a:lstStyle/>
          <a:p>
            <a:pPr algn="ct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Manage shopping cart add, remove, update items</a:t>
            </a:r>
            <a:endParaRPr lang="en-US" sz="1900" dirty="0"/>
          </a:p>
        </p:txBody>
      </p:sp>
      <p:sp>
        <p:nvSpPr>
          <p:cNvPr id="15" name="Shape 13"/>
          <p:cNvSpPr/>
          <p:nvPr/>
        </p:nvSpPr>
        <p:spPr>
          <a:xfrm>
            <a:off x="11703487" y="3222724"/>
            <a:ext cx="30480" cy="740569"/>
          </a:xfrm>
          <a:prstGeom prst="roundRect">
            <a:avLst>
              <a:gd name="adj" fmla="val 340200"/>
            </a:avLst>
          </a:prstGeom>
          <a:solidFill>
            <a:srgbClr val="4A2C85"/>
          </a:solidFill>
          <a:ln/>
        </p:spPr>
      </p:sp>
      <p:sp>
        <p:nvSpPr>
          <p:cNvPr id="16" name="Shape 14"/>
          <p:cNvSpPr/>
          <p:nvPr/>
        </p:nvSpPr>
        <p:spPr>
          <a:xfrm>
            <a:off x="11441073" y="2945070"/>
            <a:ext cx="555427" cy="555427"/>
          </a:xfrm>
          <a:prstGeom prst="roundRect">
            <a:avLst>
              <a:gd name="adj" fmla="val 18669"/>
            </a:avLst>
          </a:prstGeom>
          <a:solidFill>
            <a:srgbClr val="31136C"/>
          </a:solidFill>
          <a:ln w="15240">
            <a:solidFill>
              <a:srgbClr val="4A2C85"/>
            </a:solidFill>
            <a:prstDash val="solid"/>
          </a:ln>
        </p:spPr>
      </p:sp>
      <p:sp>
        <p:nvSpPr>
          <p:cNvPr id="17" name="Text 15"/>
          <p:cNvSpPr/>
          <p:nvPr/>
        </p:nvSpPr>
        <p:spPr>
          <a:xfrm>
            <a:off x="11533584" y="2991267"/>
            <a:ext cx="370284" cy="462915"/>
          </a:xfrm>
          <a:prstGeom prst="rect">
            <a:avLst/>
          </a:prstGeom>
          <a:noFill/>
          <a:ln/>
        </p:spPr>
        <p:txBody>
          <a:bodyPr wrap="none" lIns="0" tIns="0" rIns="0" bIns="0" rtlCol="0" anchor="t"/>
          <a:lstStyle/>
          <a:p>
            <a:pPr algn="ctr" indent="0" marL="0">
              <a:lnSpc>
                <a:spcPts val="2900"/>
              </a:lnSpc>
              <a:buNone/>
            </a:pPr>
            <a:r>
              <a:rPr lang="en-US" sz="2900" dirty="0">
                <a:solidFill>
                  <a:srgbClr val="DCD7E5"/>
                </a:solidFill>
                <a:latin typeface="Montserrat" pitchFamily="34" charset="0"/>
                <a:ea typeface="Montserrat" pitchFamily="34" charset="-122"/>
                <a:cs typeface="Montserrat" pitchFamily="34" charset="-120"/>
              </a:rPr>
              <a:t>3</a:t>
            </a:r>
            <a:endParaRPr lang="en-US" sz="2900" dirty="0"/>
          </a:p>
        </p:txBody>
      </p:sp>
      <p:sp>
        <p:nvSpPr>
          <p:cNvPr id="18" name="Text 16"/>
          <p:cNvSpPr/>
          <p:nvPr/>
        </p:nvSpPr>
        <p:spPr>
          <a:xfrm>
            <a:off x="9918144" y="4210407"/>
            <a:ext cx="3601403" cy="462796"/>
          </a:xfrm>
          <a:prstGeom prst="rect">
            <a:avLst/>
          </a:prstGeom>
          <a:noFill/>
          <a:ln/>
        </p:spPr>
        <p:txBody>
          <a:bodyPr wrap="none" lIns="0" tIns="0" rIns="0" bIns="0" rtlCol="0" anchor="t"/>
          <a:lstStyle/>
          <a:p>
            <a:pPr algn="ctr" indent="0" marL="0">
              <a:lnSpc>
                <a:spcPts val="3600"/>
              </a:lnSpc>
              <a:buNone/>
            </a:pPr>
            <a:r>
              <a:rPr lang="en-US" sz="2900" dirty="0">
                <a:solidFill>
                  <a:srgbClr val="DCD7E5"/>
                </a:solidFill>
                <a:latin typeface="Montserrat" pitchFamily="34" charset="0"/>
                <a:ea typeface="Montserrat" pitchFamily="34" charset="-122"/>
                <a:cs typeface="Montserrat" pitchFamily="34" charset="-120"/>
              </a:rPr>
              <a:t>Order Placement</a:t>
            </a:r>
            <a:endParaRPr lang="en-US" sz="2900" dirty="0"/>
          </a:p>
        </p:txBody>
      </p:sp>
      <p:sp>
        <p:nvSpPr>
          <p:cNvPr id="19" name="Text 17"/>
          <p:cNvSpPr/>
          <p:nvPr/>
        </p:nvSpPr>
        <p:spPr>
          <a:xfrm>
            <a:off x="9918144" y="4821317"/>
            <a:ext cx="3601403" cy="395049"/>
          </a:xfrm>
          <a:prstGeom prst="rect">
            <a:avLst/>
          </a:prstGeom>
          <a:noFill/>
          <a:ln/>
        </p:spPr>
        <p:txBody>
          <a:bodyPr wrap="none" lIns="0" tIns="0" rIns="0" bIns="0" rtlCol="0" anchor="t"/>
          <a:lstStyle/>
          <a:p>
            <a:pPr algn="ct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Tracking orders for customers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400" y="566738"/>
            <a:ext cx="5152906" cy="644128"/>
          </a:xfrm>
          <a:prstGeom prst="rect">
            <a:avLst/>
          </a:prstGeom>
          <a:noFill/>
          <a:ln/>
        </p:spPr>
        <p:txBody>
          <a:bodyPr wrap="none" lIns="0" tIns="0" rIns="0" bIns="0" rtlCol="0" anchor="t"/>
          <a:lstStyle/>
          <a:p>
            <a:pPr algn="l" indent="0" marL="0">
              <a:lnSpc>
                <a:spcPts val="5050"/>
              </a:lnSpc>
              <a:buNone/>
            </a:pPr>
            <a:r>
              <a:rPr lang="en-US" sz="4050" b="1" dirty="0">
                <a:solidFill>
                  <a:srgbClr val="F2F0F4"/>
                </a:solidFill>
                <a:latin typeface="Montserrat" pitchFamily="34" charset="0"/>
                <a:ea typeface="Montserrat" pitchFamily="34" charset="-122"/>
                <a:cs typeface="Montserrat" pitchFamily="34" charset="-120"/>
              </a:rPr>
              <a:t>Services Provided</a:t>
            </a:r>
            <a:endParaRPr lang="en-US" sz="4050" dirty="0"/>
          </a:p>
        </p:txBody>
      </p:sp>
      <p:sp>
        <p:nvSpPr>
          <p:cNvPr id="3" name="Shape 1"/>
          <p:cNvSpPr/>
          <p:nvPr/>
        </p:nvSpPr>
        <p:spPr>
          <a:xfrm>
            <a:off x="953214" y="1623060"/>
            <a:ext cx="22860" cy="6040398"/>
          </a:xfrm>
          <a:prstGeom prst="roundRect">
            <a:avLst>
              <a:gd name="adj" fmla="val 378694"/>
            </a:avLst>
          </a:prstGeom>
          <a:solidFill>
            <a:srgbClr val="4A2C85"/>
          </a:solidFill>
          <a:ln/>
        </p:spPr>
      </p:sp>
      <p:sp>
        <p:nvSpPr>
          <p:cNvPr id="4" name="Shape 2"/>
          <p:cNvSpPr/>
          <p:nvPr/>
        </p:nvSpPr>
        <p:spPr>
          <a:xfrm>
            <a:off x="1162229" y="1843445"/>
            <a:ext cx="618292" cy="22860"/>
          </a:xfrm>
          <a:prstGeom prst="roundRect">
            <a:avLst>
              <a:gd name="adj" fmla="val 378694"/>
            </a:avLst>
          </a:prstGeom>
          <a:solidFill>
            <a:srgbClr val="4A2C85"/>
          </a:solidFill>
          <a:ln/>
        </p:spPr>
      </p:sp>
      <p:sp>
        <p:nvSpPr>
          <p:cNvPr id="5" name="Shape 3"/>
          <p:cNvSpPr/>
          <p:nvPr/>
        </p:nvSpPr>
        <p:spPr>
          <a:xfrm>
            <a:off x="721340" y="1623060"/>
            <a:ext cx="463748" cy="463748"/>
          </a:xfrm>
          <a:prstGeom prst="roundRect">
            <a:avLst>
              <a:gd name="adj" fmla="val 18667"/>
            </a:avLst>
          </a:prstGeom>
          <a:solidFill>
            <a:srgbClr val="31136C"/>
          </a:solidFill>
          <a:ln w="7620">
            <a:solidFill>
              <a:srgbClr val="4A2C85"/>
            </a:solidFill>
            <a:prstDash val="solid"/>
          </a:ln>
        </p:spPr>
      </p:sp>
      <p:pic>
        <p:nvPicPr>
          <p:cNvPr id="6" name="Image 0" descr="preencoded.png">    </p:cNvPr>
          <p:cNvPicPr>
            <a:picLocks noChangeAspect="1"/>
          </p:cNvPicPr>
          <p:nvPr/>
        </p:nvPicPr>
        <p:blipFill>
          <a:blip r:embed="rId1"/>
          <a:stretch>
            <a:fillRect/>
          </a:stretch>
        </p:blipFill>
        <p:spPr>
          <a:xfrm>
            <a:off x="798612" y="1661696"/>
            <a:ext cx="309086" cy="386358"/>
          </a:xfrm>
          <a:prstGeom prst="rect">
            <a:avLst/>
          </a:prstGeom>
        </p:spPr>
      </p:pic>
      <p:sp>
        <p:nvSpPr>
          <p:cNvPr id="7" name="Text 4"/>
          <p:cNvSpPr/>
          <p:nvPr/>
        </p:nvSpPr>
        <p:spPr>
          <a:xfrm>
            <a:off x="1983819" y="1661636"/>
            <a:ext cx="3119914" cy="386477"/>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User Authentication</a:t>
            </a:r>
            <a:endParaRPr lang="en-US" sz="2400" dirty="0"/>
          </a:p>
        </p:txBody>
      </p:sp>
      <p:sp>
        <p:nvSpPr>
          <p:cNvPr id="8" name="Text 5"/>
          <p:cNvSpPr/>
          <p:nvPr/>
        </p:nvSpPr>
        <p:spPr>
          <a:xfrm>
            <a:off x="1983819" y="2171700"/>
            <a:ext cx="11925181" cy="329684"/>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with role-based access control</a:t>
            </a:r>
            <a:endParaRPr lang="en-US" sz="1600" dirty="0"/>
          </a:p>
        </p:txBody>
      </p:sp>
      <p:sp>
        <p:nvSpPr>
          <p:cNvPr id="9" name="Shape 6"/>
          <p:cNvSpPr/>
          <p:nvPr/>
        </p:nvSpPr>
        <p:spPr>
          <a:xfrm>
            <a:off x="1162229" y="3133963"/>
            <a:ext cx="618292" cy="22860"/>
          </a:xfrm>
          <a:prstGeom prst="roundRect">
            <a:avLst>
              <a:gd name="adj" fmla="val 378694"/>
            </a:avLst>
          </a:prstGeom>
          <a:solidFill>
            <a:srgbClr val="4A2C85"/>
          </a:solidFill>
          <a:ln/>
        </p:spPr>
      </p:sp>
      <p:sp>
        <p:nvSpPr>
          <p:cNvPr id="10" name="Shape 7"/>
          <p:cNvSpPr/>
          <p:nvPr/>
        </p:nvSpPr>
        <p:spPr>
          <a:xfrm>
            <a:off x="721340" y="2913578"/>
            <a:ext cx="463748" cy="463748"/>
          </a:xfrm>
          <a:prstGeom prst="roundRect">
            <a:avLst>
              <a:gd name="adj" fmla="val 18667"/>
            </a:avLst>
          </a:prstGeom>
          <a:solidFill>
            <a:srgbClr val="31136C"/>
          </a:solidFill>
          <a:ln w="7620">
            <a:solidFill>
              <a:srgbClr val="4A2C85"/>
            </a:solidFill>
            <a:prstDash val="solid"/>
          </a:ln>
        </p:spPr>
      </p:sp>
      <p:pic>
        <p:nvPicPr>
          <p:cNvPr id="11" name="Image 1" descr="preencoded.png">    </p:cNvPr>
          <p:cNvPicPr>
            <a:picLocks noChangeAspect="1"/>
          </p:cNvPicPr>
          <p:nvPr/>
        </p:nvPicPr>
        <p:blipFill>
          <a:blip r:embed="rId2"/>
          <a:stretch>
            <a:fillRect/>
          </a:stretch>
        </p:blipFill>
        <p:spPr>
          <a:xfrm>
            <a:off x="798612" y="2952214"/>
            <a:ext cx="309086" cy="386358"/>
          </a:xfrm>
          <a:prstGeom prst="rect">
            <a:avLst/>
          </a:prstGeom>
        </p:spPr>
      </p:pic>
      <p:sp>
        <p:nvSpPr>
          <p:cNvPr id="12" name="Text 8"/>
          <p:cNvSpPr/>
          <p:nvPr/>
        </p:nvSpPr>
        <p:spPr>
          <a:xfrm>
            <a:off x="1983819" y="2952155"/>
            <a:ext cx="3091696" cy="386477"/>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Admin Dashboard</a:t>
            </a:r>
            <a:endParaRPr lang="en-US" sz="2400" dirty="0"/>
          </a:p>
        </p:txBody>
      </p:sp>
      <p:sp>
        <p:nvSpPr>
          <p:cNvPr id="13" name="Text 9"/>
          <p:cNvSpPr/>
          <p:nvPr/>
        </p:nvSpPr>
        <p:spPr>
          <a:xfrm>
            <a:off x="1983819" y="3462218"/>
            <a:ext cx="11925181" cy="329684"/>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For managing products, orders, and users</a:t>
            </a:r>
            <a:endParaRPr lang="en-US" sz="1600" dirty="0"/>
          </a:p>
        </p:txBody>
      </p:sp>
      <p:sp>
        <p:nvSpPr>
          <p:cNvPr id="14" name="Shape 10"/>
          <p:cNvSpPr/>
          <p:nvPr/>
        </p:nvSpPr>
        <p:spPr>
          <a:xfrm>
            <a:off x="1162229" y="4424482"/>
            <a:ext cx="618292" cy="22860"/>
          </a:xfrm>
          <a:prstGeom prst="roundRect">
            <a:avLst>
              <a:gd name="adj" fmla="val 378694"/>
            </a:avLst>
          </a:prstGeom>
          <a:solidFill>
            <a:srgbClr val="4A2C85"/>
          </a:solidFill>
          <a:ln/>
        </p:spPr>
      </p:sp>
      <p:sp>
        <p:nvSpPr>
          <p:cNvPr id="15" name="Shape 11"/>
          <p:cNvSpPr/>
          <p:nvPr/>
        </p:nvSpPr>
        <p:spPr>
          <a:xfrm>
            <a:off x="721340" y="4204097"/>
            <a:ext cx="463748" cy="463748"/>
          </a:xfrm>
          <a:prstGeom prst="roundRect">
            <a:avLst>
              <a:gd name="adj" fmla="val 18667"/>
            </a:avLst>
          </a:prstGeom>
          <a:solidFill>
            <a:srgbClr val="31136C"/>
          </a:solidFill>
          <a:ln w="7620">
            <a:solidFill>
              <a:srgbClr val="4A2C85"/>
            </a:solidFill>
            <a:prstDash val="solid"/>
          </a:ln>
        </p:spPr>
      </p:sp>
      <p:pic>
        <p:nvPicPr>
          <p:cNvPr id="16" name="Image 2" descr="preencoded.png">    </p:cNvPr>
          <p:cNvPicPr>
            <a:picLocks noChangeAspect="1"/>
          </p:cNvPicPr>
          <p:nvPr/>
        </p:nvPicPr>
        <p:blipFill>
          <a:blip r:embed="rId3"/>
          <a:stretch>
            <a:fillRect/>
          </a:stretch>
        </p:blipFill>
        <p:spPr>
          <a:xfrm>
            <a:off x="798612" y="4242733"/>
            <a:ext cx="309086" cy="386358"/>
          </a:xfrm>
          <a:prstGeom prst="rect">
            <a:avLst/>
          </a:prstGeom>
        </p:spPr>
      </p:pic>
      <p:sp>
        <p:nvSpPr>
          <p:cNvPr id="17" name="Text 12"/>
          <p:cNvSpPr/>
          <p:nvPr/>
        </p:nvSpPr>
        <p:spPr>
          <a:xfrm>
            <a:off x="1983819" y="4242673"/>
            <a:ext cx="3091696" cy="386477"/>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Company users </a:t>
            </a:r>
            <a:endParaRPr lang="en-US" sz="2400" dirty="0"/>
          </a:p>
        </p:txBody>
      </p:sp>
      <p:sp>
        <p:nvSpPr>
          <p:cNvPr id="18" name="Text 13"/>
          <p:cNvSpPr/>
          <p:nvPr/>
        </p:nvSpPr>
        <p:spPr>
          <a:xfrm>
            <a:off x="1983819" y="4752737"/>
            <a:ext cx="11925181" cy="329684"/>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Have access to more features than regular customers</a:t>
            </a:r>
            <a:endParaRPr lang="en-US" sz="1600" dirty="0"/>
          </a:p>
        </p:txBody>
      </p:sp>
      <p:sp>
        <p:nvSpPr>
          <p:cNvPr id="19" name="Shape 14"/>
          <p:cNvSpPr/>
          <p:nvPr/>
        </p:nvSpPr>
        <p:spPr>
          <a:xfrm>
            <a:off x="1162229" y="5715000"/>
            <a:ext cx="618292" cy="22860"/>
          </a:xfrm>
          <a:prstGeom prst="roundRect">
            <a:avLst>
              <a:gd name="adj" fmla="val 378694"/>
            </a:avLst>
          </a:prstGeom>
          <a:solidFill>
            <a:srgbClr val="4A2C85"/>
          </a:solidFill>
          <a:ln/>
        </p:spPr>
      </p:sp>
      <p:sp>
        <p:nvSpPr>
          <p:cNvPr id="20" name="Shape 15"/>
          <p:cNvSpPr/>
          <p:nvPr/>
        </p:nvSpPr>
        <p:spPr>
          <a:xfrm>
            <a:off x="721340" y="5494615"/>
            <a:ext cx="463748" cy="463748"/>
          </a:xfrm>
          <a:prstGeom prst="roundRect">
            <a:avLst>
              <a:gd name="adj" fmla="val 18667"/>
            </a:avLst>
          </a:prstGeom>
          <a:solidFill>
            <a:srgbClr val="31136C"/>
          </a:solidFill>
          <a:ln w="7620">
            <a:solidFill>
              <a:srgbClr val="4A2C85"/>
            </a:solidFill>
            <a:prstDash val="solid"/>
          </a:ln>
        </p:spPr>
      </p:sp>
      <p:pic>
        <p:nvPicPr>
          <p:cNvPr id="21" name="Image 3" descr="preencoded.png">    </p:cNvPr>
          <p:cNvPicPr>
            <a:picLocks noChangeAspect="1"/>
          </p:cNvPicPr>
          <p:nvPr/>
        </p:nvPicPr>
        <p:blipFill>
          <a:blip r:embed="rId4"/>
          <a:stretch>
            <a:fillRect/>
          </a:stretch>
        </p:blipFill>
        <p:spPr>
          <a:xfrm>
            <a:off x="798612" y="5533251"/>
            <a:ext cx="309086" cy="386358"/>
          </a:xfrm>
          <a:prstGeom prst="rect">
            <a:avLst/>
          </a:prstGeom>
        </p:spPr>
      </p:pic>
      <p:sp>
        <p:nvSpPr>
          <p:cNvPr id="22" name="Text 16"/>
          <p:cNvSpPr/>
          <p:nvPr/>
        </p:nvSpPr>
        <p:spPr>
          <a:xfrm>
            <a:off x="1983819" y="5533192"/>
            <a:ext cx="4214098" cy="386477"/>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Stripe Payment Integration</a:t>
            </a:r>
            <a:endParaRPr lang="en-US" sz="2400" dirty="0"/>
          </a:p>
        </p:txBody>
      </p:sp>
      <p:sp>
        <p:nvSpPr>
          <p:cNvPr id="23" name="Text 17"/>
          <p:cNvSpPr/>
          <p:nvPr/>
        </p:nvSpPr>
        <p:spPr>
          <a:xfrm>
            <a:off x="1983819" y="6043255"/>
            <a:ext cx="11925181" cy="329684"/>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For secure online payments</a:t>
            </a:r>
            <a:endParaRPr lang="en-US" sz="1600" dirty="0"/>
          </a:p>
        </p:txBody>
      </p:sp>
      <p:sp>
        <p:nvSpPr>
          <p:cNvPr id="24" name="Shape 18"/>
          <p:cNvSpPr/>
          <p:nvPr/>
        </p:nvSpPr>
        <p:spPr>
          <a:xfrm>
            <a:off x="1162229" y="7005518"/>
            <a:ext cx="618292" cy="22860"/>
          </a:xfrm>
          <a:prstGeom prst="roundRect">
            <a:avLst>
              <a:gd name="adj" fmla="val 378694"/>
            </a:avLst>
          </a:prstGeom>
          <a:solidFill>
            <a:srgbClr val="4A2C85"/>
          </a:solidFill>
          <a:ln/>
        </p:spPr>
      </p:sp>
      <p:sp>
        <p:nvSpPr>
          <p:cNvPr id="25" name="Shape 19"/>
          <p:cNvSpPr/>
          <p:nvPr/>
        </p:nvSpPr>
        <p:spPr>
          <a:xfrm>
            <a:off x="721340" y="6785134"/>
            <a:ext cx="463748" cy="463748"/>
          </a:xfrm>
          <a:prstGeom prst="roundRect">
            <a:avLst>
              <a:gd name="adj" fmla="val 18667"/>
            </a:avLst>
          </a:prstGeom>
          <a:solidFill>
            <a:srgbClr val="31136C"/>
          </a:solidFill>
          <a:ln w="7620">
            <a:solidFill>
              <a:srgbClr val="4A2C85"/>
            </a:solidFill>
            <a:prstDash val="solid"/>
          </a:ln>
        </p:spPr>
      </p:sp>
      <p:pic>
        <p:nvPicPr>
          <p:cNvPr id="26" name="Image 4" descr="preencoded.png">    </p:cNvPr>
          <p:cNvPicPr>
            <a:picLocks noChangeAspect="1"/>
          </p:cNvPicPr>
          <p:nvPr/>
        </p:nvPicPr>
        <p:blipFill>
          <a:blip r:embed="rId5"/>
          <a:stretch>
            <a:fillRect/>
          </a:stretch>
        </p:blipFill>
        <p:spPr>
          <a:xfrm>
            <a:off x="798612" y="6823770"/>
            <a:ext cx="309086" cy="386358"/>
          </a:xfrm>
          <a:prstGeom prst="rect">
            <a:avLst/>
          </a:prstGeom>
        </p:spPr>
      </p:pic>
      <p:sp>
        <p:nvSpPr>
          <p:cNvPr id="27" name="Text 20"/>
          <p:cNvSpPr/>
          <p:nvPr/>
        </p:nvSpPr>
        <p:spPr>
          <a:xfrm>
            <a:off x="1983819" y="6823710"/>
            <a:ext cx="4006096" cy="386477"/>
          </a:xfrm>
          <a:prstGeom prst="rect">
            <a:avLst/>
          </a:prstGeom>
          <a:noFill/>
          <a:ln/>
        </p:spPr>
        <p:txBody>
          <a:bodyPr wrap="none" lIns="0" tIns="0" rIns="0" bIns="0" rtlCol="0" anchor="t"/>
          <a:lstStyle/>
          <a:p>
            <a:pPr algn="l" indent="0" marL="0">
              <a:lnSpc>
                <a:spcPts val="3000"/>
              </a:lnSpc>
              <a:buNone/>
            </a:pPr>
            <a:r>
              <a:rPr lang="en-US" sz="2400" dirty="0">
                <a:solidFill>
                  <a:srgbClr val="DCD7E5"/>
                </a:solidFill>
                <a:latin typeface="Montserrat" pitchFamily="34" charset="0"/>
                <a:ea typeface="Montserrat" pitchFamily="34" charset="-122"/>
                <a:cs typeface="Montserrat" pitchFamily="34" charset="-120"/>
              </a:rPr>
              <a:t>Facebook Authentication </a:t>
            </a:r>
            <a:endParaRPr lang="en-US" sz="2400" dirty="0"/>
          </a:p>
        </p:txBody>
      </p:sp>
      <p:sp>
        <p:nvSpPr>
          <p:cNvPr id="28" name="Text 21"/>
          <p:cNvSpPr/>
          <p:nvPr/>
        </p:nvSpPr>
        <p:spPr>
          <a:xfrm>
            <a:off x="1983819" y="7333774"/>
            <a:ext cx="11925181" cy="329684"/>
          </a:xfrm>
          <a:prstGeom prst="rect">
            <a:avLst/>
          </a:prstGeom>
          <a:noFill/>
          <a:ln/>
        </p:spPr>
        <p:txBody>
          <a:bodyPr wrap="non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Added for quick and secure user registration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2025-05-17T14:27:22Z</dcterms:created>
  <dcterms:modified xsi:type="dcterms:W3CDTF">2025-05-17T14:27:22Z</dcterms:modified>
</cp:coreProperties>
</file>